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6" r:id="rId3"/>
    <p:sldId id="295" r:id="rId4"/>
    <p:sldId id="277" r:id="rId5"/>
    <p:sldId id="279" r:id="rId6"/>
    <p:sldId id="280" r:id="rId7"/>
    <p:sldId id="301" r:id="rId8"/>
    <p:sldId id="303" r:id="rId9"/>
    <p:sldId id="304" r:id="rId10"/>
    <p:sldId id="305" r:id="rId11"/>
    <p:sldId id="306" r:id="rId12"/>
  </p:sldIdLst>
  <p:sldSz cx="10693400" cy="7561263"/>
  <p:notesSz cx="6797675" cy="9926638"/>
  <p:defaultTextStyle>
    <a:defPPr>
      <a:defRPr lang="es-E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705" autoAdjust="0"/>
  </p:normalViewPr>
  <p:slideViewPr>
    <p:cSldViewPr>
      <p:cViewPr>
        <p:scale>
          <a:sx n="75" d="100"/>
          <a:sy n="75" d="100"/>
        </p:scale>
        <p:origin x="-2088" y="-60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F5482-FBBA-46DD-96CB-63E6EB342A1C}" type="datetimeFigureOut">
              <a:rPr lang="es-ES" smtClean="0"/>
              <a:pPr/>
              <a:t>23/10/2014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AE1A-8033-4D8D-A3F7-E21F5EAAB6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005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2715E2-8346-44FD-8F8A-2CFFF82498B8}" type="datetimeFigureOut">
              <a:rPr lang="es-ES"/>
              <a:pPr>
                <a:defRPr/>
              </a:pPr>
              <a:t>23/10/2014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0B3FD-19D0-4817-AC40-99A1196F74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521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ycom.es/inicio-informatic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andar INY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996570" y="85307"/>
            <a:ext cx="6378858" cy="7296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</a:t>
            </a:r>
            <a:br>
              <a:rPr lang="es-ES" dirty="0" smtClean="0"/>
            </a:br>
            <a:r>
              <a:rPr lang="es-ES" dirty="0" smtClean="0"/>
              <a:t>modificar el título</a:t>
            </a:r>
            <a:endParaRPr lang="es-ES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306700" y="895826"/>
            <a:ext cx="100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>
            <a:spLocks noChangeAspect="1"/>
          </p:cNvSpPr>
          <p:nvPr userDrawn="1"/>
        </p:nvSpPr>
        <p:spPr>
          <a:xfrm>
            <a:off x="8947150" y="7258074"/>
            <a:ext cx="1260000" cy="180000"/>
          </a:xfrm>
          <a:prstGeom prst="rect">
            <a:avLst/>
          </a:prstGeom>
          <a:solidFill>
            <a:srgbClr val="ED2E38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spc="150" dirty="0" smtClean="0">
                <a:solidFill>
                  <a:schemeClr val="bg1"/>
                </a:solidFill>
                <a:latin typeface="+mn-lt"/>
              </a:rPr>
              <a:t>www.inycom.es</a:t>
            </a:r>
            <a:endParaRPr lang="es-ES" sz="1000" spc="1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3901101" y="7187690"/>
            <a:ext cx="4686004" cy="28999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rgbClr val="ED2E38"/>
              </a:buClr>
              <a:buSzPct val="100000"/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454545"/>
                </a:solidFill>
                <a:latin typeface="+mn-lt"/>
              </a:rPr>
              <a:t>Más información:  Teléfono. 976 013 300  /  </a:t>
            </a:r>
            <a:r>
              <a:rPr lang="es-ES" sz="1200" dirty="0">
                <a:solidFill>
                  <a:srgbClr val="454545"/>
                </a:solidFill>
                <a:latin typeface="+mn-lt"/>
              </a:rPr>
              <a:t>E-mail. info@inycom.es</a:t>
            </a:r>
            <a:endParaRPr lang="es-ES" sz="1100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261769" y="7187690"/>
            <a:ext cx="3083411" cy="28999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rgbClr val="ED2E38"/>
              </a:buClr>
              <a:buSzPct val="100000"/>
              <a:buFont typeface="Wingdings" pitchFamily="2" charset="2"/>
              <a:buChar char="§"/>
            </a:pPr>
            <a:r>
              <a:rPr lang="es-ES" sz="1200" cap="all" dirty="0" smtClean="0">
                <a:solidFill>
                  <a:srgbClr val="454545"/>
                </a:solidFill>
                <a:latin typeface="+mn-lt"/>
              </a:rPr>
              <a:t>Instrumentación y componentes, S.A.</a:t>
            </a:r>
            <a:endParaRPr lang="es-ES" sz="1200" cap="all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306700" y="7161544"/>
            <a:ext cx="100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40" y="180223"/>
            <a:ext cx="1620000" cy="689173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 flipH="1" flipV="1">
            <a:off x="10375900" y="-6"/>
            <a:ext cx="317500" cy="900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spAutoFit/>
          </a:bodyPr>
          <a:lstStyle/>
          <a:p>
            <a:pPr algn="r" defTabSz="1042988" rtl="0" fontAlgn="base">
              <a:spcBef>
                <a:spcPct val="0"/>
              </a:spcBef>
              <a:spcAft>
                <a:spcPct val="0"/>
              </a:spcAft>
            </a:pPr>
            <a:endParaRPr lang="es-ES" sz="4000" cap="all" baseline="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INY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7" y="3760"/>
            <a:ext cx="10695837" cy="755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0207" y="905615"/>
            <a:ext cx="7172987" cy="3194038"/>
          </a:xfrm>
          <a:prstGeom prst="rect">
            <a:avLst/>
          </a:prstGeom>
        </p:spPr>
      </p:pic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282575" y="4500711"/>
            <a:ext cx="10104685" cy="1440160"/>
          </a:xfrm>
        </p:spPr>
        <p:txBody>
          <a:bodyPr anchor="t">
            <a:noAutofit/>
          </a:bodyPr>
          <a:lstStyle>
            <a:lvl1pPr algn="ctr">
              <a:defRPr sz="400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623"/>
          <a:stretch/>
        </p:blipFill>
        <p:spPr>
          <a:xfrm>
            <a:off x="9465" y="6300911"/>
            <a:ext cx="2936935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46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1"/>
            <a:ext cx="10695837" cy="755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6700" y="900309"/>
            <a:ext cx="4320000" cy="19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48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FE674-26E1-48F5-A2F7-683103299003}" type="datetimeFigureOut">
              <a:rPr lang="es-ES"/>
              <a:pPr>
                <a:defRPr/>
              </a:pPr>
              <a:t>23/10/2014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B926C-AAE5-4EBF-9BE0-3F1CF5A88B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0429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 txBox="1">
            <a:spLocks/>
          </p:cNvSpPr>
          <p:nvPr/>
        </p:nvSpPr>
        <p:spPr>
          <a:xfrm>
            <a:off x="1400" y="4490320"/>
            <a:ext cx="10692000" cy="144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kern="1200" cap="all" spc="10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 dirty="0">
                <a:solidFill>
                  <a:schemeClr val="bg1"/>
                </a:solidFill>
                <a:latin typeface="+mn-lt"/>
              </a:rPr>
              <a:t>VII </a:t>
            </a:r>
            <a:r>
              <a:rPr lang="es-ES" dirty="0" err="1">
                <a:solidFill>
                  <a:schemeClr val="bg1"/>
                </a:solidFill>
                <a:latin typeface="+mn-lt"/>
              </a:rPr>
              <a:t>ProCom</a:t>
            </a:r>
            <a:r>
              <a:rPr lang="es-ES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2014. Talento y </a:t>
            </a:r>
            <a:r>
              <a:rPr lang="es-ES" dirty="0">
                <a:solidFill>
                  <a:schemeClr val="bg1"/>
                </a:solidFill>
                <a:latin typeface="+mn-lt"/>
              </a:rPr>
              <a:t>Empleo </a:t>
            </a:r>
            <a:r>
              <a:rPr lang="es-ES" dirty="0" smtClean="0">
                <a:solidFill>
                  <a:schemeClr val="bg1"/>
                </a:solidFill>
                <a:latin typeface="+mn-lt"/>
              </a:rPr>
              <a:t>TIC</a:t>
            </a:r>
            <a:r>
              <a:rPr lang="es-ES" sz="3600" dirty="0" smtClean="0">
                <a:solidFill>
                  <a:schemeClr val="bg1"/>
                </a:solidFill>
              </a:rPr>
              <a:t/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Desarrollo de Carrera y Oportunidades de Empleo 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en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el Sector TIC 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Aragonés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4626620" y="5930320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kern="1200" cap="all" spc="10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sz="1800" cap="none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Zaragoza, 27 de Octubre 2014</a:t>
            </a:r>
          </a:p>
          <a:p>
            <a:pPr lvl="0"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ES" sz="3200" cap="none" spc="0" dirty="0" smtClean="0">
                <a:solidFill>
                  <a:srgbClr val="ED2E38"/>
                </a:solidFill>
                <a:latin typeface="Calibri"/>
                <a:ea typeface="+mn-ea"/>
                <a:cs typeface="+mn-cs"/>
              </a:rPr>
              <a:t>Las </a:t>
            </a:r>
            <a:r>
              <a:rPr lang="es-ES" sz="3200" cap="none" spc="0" dirty="0">
                <a:solidFill>
                  <a:srgbClr val="ED2E38"/>
                </a:solidFill>
                <a:latin typeface="Calibri"/>
                <a:ea typeface="+mn-ea"/>
                <a:cs typeface="+mn-cs"/>
              </a:rPr>
              <a:t>necesidades de los proveedores </a:t>
            </a:r>
            <a:r>
              <a:rPr lang="es-ES" sz="3200" cap="none" spc="0" dirty="0" smtClean="0">
                <a:solidFill>
                  <a:srgbClr val="ED2E38"/>
                </a:solidFill>
                <a:latin typeface="Calibri"/>
                <a:ea typeface="+mn-ea"/>
                <a:cs typeface="+mn-cs"/>
              </a:rPr>
              <a:t>TIC</a:t>
            </a:r>
            <a:endParaRPr lang="es-ES" sz="3200" cap="none" spc="0" dirty="0">
              <a:solidFill>
                <a:srgbClr val="ED2E38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4412" y="85307"/>
            <a:ext cx="7621016" cy="729689"/>
          </a:xfrm>
        </p:spPr>
        <p:txBody>
          <a:bodyPr/>
          <a:lstStyle/>
          <a:p>
            <a:r>
              <a:rPr lang="es-ES" dirty="0"/>
              <a:t>Algunos ratios de empleo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0393" y="3780631"/>
            <a:ext cx="5084942" cy="338559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6404" y="1365854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Clr>
                <a:srgbClr val="ED2E38"/>
              </a:buClr>
              <a:buSzPct val="50000"/>
            </a:pPr>
            <a:r>
              <a:rPr lang="es-ES" sz="6000" dirty="0">
                <a:solidFill>
                  <a:schemeClr val="accent3"/>
                </a:solidFill>
                <a:latin typeface="Impact" panose="020B0806030902050204" pitchFamily="34" charset="0"/>
              </a:rPr>
              <a:t>467</a:t>
            </a:r>
            <a:r>
              <a:rPr lang="es-ES" sz="6000" dirty="0">
                <a:solidFill>
                  <a:schemeClr val="accent5"/>
                </a:solidFill>
              </a:rPr>
              <a:t> </a:t>
            </a:r>
            <a:r>
              <a:rPr lang="es-ES" sz="1800" dirty="0" smtClean="0">
                <a:solidFill>
                  <a:srgbClr val="454545"/>
                </a:solidFill>
              </a:rPr>
              <a:t/>
            </a:r>
            <a:br>
              <a:rPr lang="es-ES" sz="1800" dirty="0" smtClean="0">
                <a:solidFill>
                  <a:srgbClr val="454545"/>
                </a:solidFill>
              </a:rPr>
            </a:br>
            <a:r>
              <a:rPr lang="es-ES" sz="1800" dirty="0" smtClean="0">
                <a:solidFill>
                  <a:srgbClr val="454545"/>
                </a:solidFill>
              </a:rPr>
              <a:t>Personas </a:t>
            </a:r>
            <a:r>
              <a:rPr lang="es-ES" sz="1800" dirty="0">
                <a:solidFill>
                  <a:srgbClr val="454545"/>
                </a:solidFill>
              </a:rPr>
              <a:t>contratadas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6140" y="3804779"/>
            <a:ext cx="1519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Clr>
                <a:srgbClr val="ED2E38"/>
              </a:buClr>
              <a:buSzPct val="50000"/>
            </a:pPr>
            <a:r>
              <a:rPr lang="es-ES" sz="6000" dirty="0">
                <a:solidFill>
                  <a:schemeClr val="accent3"/>
                </a:solidFill>
                <a:latin typeface="Impact" panose="020B0806030902050204" pitchFamily="34" charset="0"/>
              </a:rPr>
              <a:t>18</a:t>
            </a:r>
            <a:r>
              <a:rPr lang="es-ES" sz="6000" dirty="0" smtClean="0">
                <a:solidFill>
                  <a:schemeClr val="accent5"/>
                </a:solidFill>
              </a:rPr>
              <a:t> </a:t>
            </a:r>
            <a:r>
              <a:rPr lang="es-ES" sz="1800" dirty="0" smtClean="0">
                <a:solidFill>
                  <a:srgbClr val="454545"/>
                </a:solidFill>
              </a:rPr>
              <a:t/>
            </a:r>
            <a:br>
              <a:rPr lang="es-ES" sz="1800" dirty="0" smtClean="0">
                <a:solidFill>
                  <a:srgbClr val="454545"/>
                </a:solidFill>
              </a:rPr>
            </a:br>
            <a:r>
              <a:rPr lang="es-ES" sz="1800" dirty="0" smtClean="0">
                <a:solidFill>
                  <a:srgbClr val="454545"/>
                </a:solidFill>
              </a:rPr>
              <a:t>Personas </a:t>
            </a:r>
            <a:r>
              <a:rPr lang="es-ES" sz="1800" dirty="0">
                <a:solidFill>
                  <a:srgbClr val="454545"/>
                </a:solidFill>
              </a:rPr>
              <a:t>en prácticas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6140" y="1365854"/>
            <a:ext cx="2042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Clr>
                <a:srgbClr val="ED2E38"/>
              </a:buClr>
              <a:buSzPct val="50000"/>
            </a:pPr>
            <a:r>
              <a:rPr lang="es-ES" sz="60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65%</a:t>
            </a:r>
            <a:r>
              <a:rPr lang="es-ES" sz="1800" dirty="0" smtClean="0">
                <a:solidFill>
                  <a:srgbClr val="454545"/>
                </a:solidFill>
              </a:rPr>
              <a:t/>
            </a:r>
            <a:br>
              <a:rPr lang="es-ES" sz="1800" dirty="0" smtClean="0">
                <a:solidFill>
                  <a:srgbClr val="454545"/>
                </a:solidFill>
              </a:rPr>
            </a:br>
            <a:r>
              <a:rPr lang="es-ES" sz="1800" dirty="0" smtClean="0">
                <a:solidFill>
                  <a:srgbClr val="454545"/>
                </a:solidFill>
              </a:rPr>
              <a:t>De </a:t>
            </a:r>
            <a:r>
              <a:rPr lang="es-ES" sz="1800" dirty="0">
                <a:solidFill>
                  <a:srgbClr val="454545"/>
                </a:solidFill>
              </a:rPr>
              <a:t>nuestra plantilla tiene un contrato </a:t>
            </a:r>
            <a:r>
              <a:rPr lang="es-ES" sz="1800" dirty="0" smtClean="0">
                <a:solidFill>
                  <a:srgbClr val="454545"/>
                </a:solidFill>
              </a:rPr>
              <a:t>indefinido</a:t>
            </a:r>
            <a:endParaRPr lang="es-ES" sz="1800" dirty="0">
              <a:solidFill>
                <a:srgbClr val="454545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06404" y="3804779"/>
            <a:ext cx="2042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Clr>
                <a:srgbClr val="ED2E38"/>
              </a:buClr>
              <a:buSzPct val="50000"/>
            </a:pPr>
            <a:r>
              <a:rPr lang="es-ES" sz="6000" dirty="0">
                <a:solidFill>
                  <a:schemeClr val="accent3"/>
                </a:solidFill>
                <a:latin typeface="Impact" panose="020B0806030902050204" pitchFamily="34" charset="0"/>
              </a:rPr>
              <a:t>85</a:t>
            </a:r>
            <a:r>
              <a:rPr lang="es-ES" sz="60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%</a:t>
            </a:r>
            <a:r>
              <a:rPr lang="es-ES" sz="1800" dirty="0" smtClean="0">
                <a:solidFill>
                  <a:srgbClr val="454545"/>
                </a:solidFill>
              </a:rPr>
              <a:t/>
            </a:r>
            <a:br>
              <a:rPr lang="es-ES" sz="1800" dirty="0" smtClean="0">
                <a:solidFill>
                  <a:srgbClr val="454545"/>
                </a:solidFill>
              </a:rPr>
            </a:br>
            <a:r>
              <a:rPr lang="es-ES" sz="1800" dirty="0" smtClean="0">
                <a:solidFill>
                  <a:srgbClr val="454545"/>
                </a:solidFill>
              </a:rPr>
              <a:t>Personas </a:t>
            </a:r>
            <a:r>
              <a:rPr lang="es-ES" sz="1800" dirty="0">
                <a:solidFill>
                  <a:srgbClr val="454545"/>
                </a:solidFill>
              </a:rPr>
              <a:t>que se incorporan en prácticas, pasan a contrato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46701" y="1241516"/>
            <a:ext cx="5028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accent5"/>
                </a:solidFill>
              </a:rPr>
              <a:t>Una </a:t>
            </a:r>
            <a:r>
              <a:rPr lang="es-ES" sz="5400" dirty="0">
                <a:solidFill>
                  <a:schemeClr val="accent5"/>
                </a:solidFill>
              </a:rPr>
              <a:t>compañía que cree en las personas</a:t>
            </a:r>
            <a:endParaRPr lang="en-US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614603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Título"/>
          <p:cNvSpPr txBox="1">
            <a:spLocks/>
          </p:cNvSpPr>
          <p:nvPr/>
        </p:nvSpPr>
        <p:spPr>
          <a:xfrm>
            <a:off x="3150816" y="3062436"/>
            <a:ext cx="6516364" cy="129473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cap="all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Muchas gracias </a:t>
            </a:r>
            <a:br>
              <a:rPr lang="es-ES" cap="all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s-ES" cap="all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por su atención</a:t>
            </a:r>
            <a:endParaRPr lang="es-ES" cap="all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26 Marcador de contenido"/>
          <p:cNvSpPr txBox="1">
            <a:spLocks/>
          </p:cNvSpPr>
          <p:nvPr/>
        </p:nvSpPr>
        <p:spPr>
          <a:xfrm>
            <a:off x="3150816" y="4500711"/>
            <a:ext cx="5076204" cy="1944923"/>
          </a:xfrm>
          <a:prstGeom prst="rect">
            <a:avLst/>
          </a:prstGeom>
        </p:spPr>
        <p:txBody>
          <a:bodyPr/>
          <a:lstStyle>
            <a:lvl1pPr marL="390525" indent="-390525" algn="l" defTabSz="1042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1042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1042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VICTOR VIDAL GIMENO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Director Unidad de Negocio TIC.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5"/>
                </a:solidFill>
              </a:rPr>
              <a:t>victor.vidal@inycom.es</a:t>
            </a:r>
          </a:p>
          <a:p>
            <a:pPr marL="0" indent="0">
              <a:buNone/>
            </a:pPr>
            <a:r>
              <a:rPr lang="es-ES" sz="3600" dirty="0" err="1" smtClean="0">
                <a:solidFill>
                  <a:srgbClr val="ED2E38"/>
                </a:solidFill>
              </a:rPr>
              <a:t>Tlf</a:t>
            </a:r>
            <a:r>
              <a:rPr lang="es-ES" sz="3600" dirty="0" smtClean="0">
                <a:solidFill>
                  <a:srgbClr val="ED2E38"/>
                </a:solidFill>
              </a:rPr>
              <a:t>. 976 013 300</a:t>
            </a:r>
            <a:endParaRPr lang="es-ES" sz="3600" dirty="0">
              <a:solidFill>
                <a:srgbClr val="ED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23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186430" y="3780631"/>
            <a:ext cx="7188997" cy="229053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173038" indent="-173038">
              <a:spcAft>
                <a:spcPts val="12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 err="1">
                <a:solidFill>
                  <a:srgbClr val="454545"/>
                </a:solidFill>
                <a:latin typeface="+mn-lt"/>
              </a:rPr>
              <a:t>Inycom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 es la marca comercial de un conjunto de empresas tecnológicas gestionadas por el mismo Comité de Dirección y especializadas en diversas líneas de actividad. La empresa matriz y motriz de este conjunto es Instrumentación y Componentes, S.A. </a:t>
            </a:r>
          </a:p>
          <a:p>
            <a:pPr marL="173038" indent="-173038">
              <a:spcAft>
                <a:spcPts val="12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dirty="0" smtClean="0">
                <a:solidFill>
                  <a:srgbClr val="454545"/>
                </a:solidFill>
                <a:latin typeface="+mn-lt"/>
              </a:rPr>
              <a:t>32 años </a:t>
            </a:r>
            <a:r>
              <a:rPr lang="es-ES" sz="1400" b="1" dirty="0">
                <a:solidFill>
                  <a:srgbClr val="454545"/>
                </a:solidFill>
                <a:latin typeface="+mn-lt"/>
              </a:rPr>
              <a:t>de experiencia en el sector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.</a:t>
            </a:r>
          </a:p>
          <a:p>
            <a:pPr marL="173038" indent="-173038">
              <a:spcAft>
                <a:spcPts val="12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 err="1" smtClean="0">
                <a:solidFill>
                  <a:srgbClr val="454545"/>
                </a:solidFill>
                <a:latin typeface="+mn-lt"/>
              </a:rPr>
              <a:t>Inycom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 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cuenta con 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varias 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Unidades de Negocio que ofrecen soluciones y servicios de valor añadido en diferentes campos: </a:t>
            </a:r>
            <a:r>
              <a:rPr lang="es-ES" sz="1400" b="1" dirty="0" smtClean="0">
                <a:solidFill>
                  <a:srgbClr val="454545"/>
                </a:solidFill>
                <a:latin typeface="+mn-lt"/>
              </a:rPr>
              <a:t>Tecnologías </a:t>
            </a:r>
            <a:r>
              <a:rPr lang="es-ES" sz="1400" b="1" dirty="0">
                <a:solidFill>
                  <a:srgbClr val="454545"/>
                </a:solidFill>
                <a:latin typeface="+mn-lt"/>
              </a:rPr>
              <a:t>de la </a:t>
            </a:r>
            <a:r>
              <a:rPr lang="es-ES" sz="1400" b="1" dirty="0" smtClean="0">
                <a:solidFill>
                  <a:srgbClr val="454545"/>
                </a:solidFill>
                <a:latin typeface="+mn-lt"/>
              </a:rPr>
              <a:t>Información </a:t>
            </a:r>
            <a:r>
              <a:rPr lang="es-ES" sz="1400" b="1" dirty="0">
                <a:solidFill>
                  <a:srgbClr val="454545"/>
                </a:solidFill>
                <a:latin typeface="+mn-lt"/>
              </a:rPr>
              <a:t>y </a:t>
            </a:r>
            <a:r>
              <a:rPr lang="es-ES" sz="1400" b="1" dirty="0" smtClean="0">
                <a:solidFill>
                  <a:srgbClr val="454545"/>
                </a:solidFill>
                <a:latin typeface="+mn-lt"/>
              </a:rPr>
              <a:t>Comunicaciones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, Laboratorio y Diagnóstico, y Electrónica.</a:t>
            </a:r>
          </a:p>
          <a:p>
            <a:pPr marL="173038" indent="-173038">
              <a:spcAft>
                <a:spcPts val="12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Más de 450 personas en plantilla con oficinas propias en 8 CCAA.</a:t>
            </a:r>
            <a:endParaRPr lang="es-ES" sz="1400" dirty="0">
              <a:solidFill>
                <a:srgbClr val="454545"/>
              </a:solidFill>
              <a:latin typeface="+mn-lt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6965"/>
          <a:stretch/>
        </p:blipFill>
        <p:spPr>
          <a:xfrm>
            <a:off x="295429" y="1260316"/>
            <a:ext cx="2386976" cy="230314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Empresa</a:t>
            </a:r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2" y="3780633"/>
            <a:ext cx="3168000" cy="25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912" y="1168918"/>
            <a:ext cx="5112000" cy="2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1292936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ZONAS OPERATIVAS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0" t="37237" r="139" b="194"/>
          <a:stretch/>
        </p:blipFill>
        <p:spPr bwMode="auto">
          <a:xfrm>
            <a:off x="0" y="900311"/>
            <a:ext cx="10692000" cy="66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801407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30276" y="3551801"/>
            <a:ext cx="8928992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Nuestra 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misión es satisfacer las necesidades de nuestros clientes y fidelizarlos, fomentando la innovación, la mejora continua y las alianzas estratégicas, 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obteniendo los mejores 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resultados para 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clientes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, empleados, accionistas </a:t>
            </a:r>
            <a:r>
              <a:rPr lang="es-ES" sz="1400" dirty="0" smtClean="0">
                <a:solidFill>
                  <a:srgbClr val="454545"/>
                </a:solidFill>
                <a:latin typeface="+mn-lt"/>
              </a:rPr>
              <a:t>. En </a:t>
            </a:r>
            <a:r>
              <a:rPr lang="es-ES" sz="1400" dirty="0">
                <a:solidFill>
                  <a:srgbClr val="454545"/>
                </a:solidFill>
                <a:latin typeface="+mn-lt"/>
              </a:rPr>
              <a:t>definitiva, creando riqueza para la sociedad en general. 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428" y="1115773"/>
            <a:ext cx="7225552" cy="230314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Misión Y VISIÓN</a:t>
            </a:r>
            <a:endParaRPr lang="es-E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53900" y="3551801"/>
            <a:ext cx="1476148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>
              <a:defRPr/>
            </a:pPr>
            <a:r>
              <a:rPr lang="ca-ES" b="1" dirty="0" smtClean="0">
                <a:solidFill>
                  <a:srgbClr val="00B0F0"/>
                </a:solidFill>
                <a:latin typeface="+mn-lt"/>
              </a:rPr>
              <a:t>MISIÓN</a:t>
            </a:r>
            <a:endParaRPr lang="ca-E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5393" y="4500711"/>
            <a:ext cx="1306855" cy="4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>
              <a:defRPr/>
            </a:pPr>
            <a:r>
              <a:rPr lang="ca-ES" b="1" dirty="0" smtClean="0">
                <a:solidFill>
                  <a:srgbClr val="00B0F0"/>
                </a:solidFill>
                <a:latin typeface="+mn-lt"/>
              </a:rPr>
              <a:t>VISIÓN</a:t>
            </a:r>
            <a:endParaRPr lang="ca-E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30276" y="4500711"/>
            <a:ext cx="8928992" cy="221359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173038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 smtClean="0">
                <a:solidFill>
                  <a:srgbClr val="454545"/>
                </a:solidFill>
              </a:rPr>
              <a:t>La </a:t>
            </a:r>
            <a:r>
              <a:rPr lang="es-ES" sz="1400" dirty="0">
                <a:solidFill>
                  <a:srgbClr val="454545"/>
                </a:solidFill>
              </a:rPr>
              <a:t>innovación, la excelencia y las personas nos </a:t>
            </a:r>
            <a:r>
              <a:rPr lang="es-ES" sz="1400" dirty="0" smtClean="0">
                <a:solidFill>
                  <a:srgbClr val="454545"/>
                </a:solidFill>
              </a:rPr>
              <a:t>convierten en </a:t>
            </a:r>
            <a:r>
              <a:rPr lang="es-ES" sz="1400" dirty="0">
                <a:solidFill>
                  <a:srgbClr val="454545"/>
                </a:solidFill>
              </a:rPr>
              <a:t>empresa de referencia en el ámbito de las soluciones tecnológicas aplicadas a cada </a:t>
            </a:r>
            <a:r>
              <a:rPr lang="es-ES" sz="1400" dirty="0" smtClean="0">
                <a:solidFill>
                  <a:srgbClr val="454545"/>
                </a:solidFill>
              </a:rPr>
              <a:t>área </a:t>
            </a:r>
            <a:r>
              <a:rPr lang="es-ES" sz="1400" dirty="0">
                <a:solidFill>
                  <a:srgbClr val="454545"/>
                </a:solidFill>
              </a:rPr>
              <a:t>de </a:t>
            </a:r>
            <a:r>
              <a:rPr lang="es-ES" sz="1400" dirty="0" smtClean="0">
                <a:solidFill>
                  <a:srgbClr val="454545"/>
                </a:solidFill>
              </a:rPr>
              <a:t>negocio. La relación con </a:t>
            </a:r>
            <a:r>
              <a:rPr lang="es-ES" sz="1400" dirty="0">
                <a:solidFill>
                  <a:srgbClr val="454545"/>
                </a:solidFill>
              </a:rPr>
              <a:t>nuestros clientes </a:t>
            </a:r>
            <a:r>
              <a:rPr lang="es-ES" sz="1400" dirty="0" smtClean="0">
                <a:solidFill>
                  <a:srgbClr val="454545"/>
                </a:solidFill>
              </a:rPr>
              <a:t>basada: confianza</a:t>
            </a:r>
            <a:r>
              <a:rPr lang="es-ES" sz="1400" dirty="0">
                <a:solidFill>
                  <a:srgbClr val="454545"/>
                </a:solidFill>
              </a:rPr>
              <a:t>, </a:t>
            </a:r>
            <a:r>
              <a:rPr lang="es-ES" sz="1400" dirty="0" smtClean="0">
                <a:solidFill>
                  <a:srgbClr val="454545"/>
                </a:solidFill>
              </a:rPr>
              <a:t>resultados </a:t>
            </a:r>
            <a:r>
              <a:rPr lang="es-ES" sz="1400" dirty="0">
                <a:solidFill>
                  <a:srgbClr val="454545"/>
                </a:solidFill>
              </a:rPr>
              <a:t>y </a:t>
            </a:r>
            <a:r>
              <a:rPr lang="es-ES" sz="1400" dirty="0" smtClean="0">
                <a:solidFill>
                  <a:srgbClr val="454545"/>
                </a:solidFill>
              </a:rPr>
              <a:t>generación </a:t>
            </a:r>
            <a:r>
              <a:rPr lang="es-ES" sz="1400" dirty="0">
                <a:solidFill>
                  <a:srgbClr val="454545"/>
                </a:solidFill>
              </a:rPr>
              <a:t>de valor. </a:t>
            </a:r>
            <a:r>
              <a:rPr lang="es-ES" sz="1400" dirty="0" smtClean="0">
                <a:solidFill>
                  <a:srgbClr val="454545"/>
                </a:solidFill>
              </a:rPr>
              <a:t>Nuestra visión empresarial se basa en los siguientes pilares:</a:t>
            </a:r>
            <a:endParaRPr lang="es-ES" sz="1400" dirty="0">
              <a:solidFill>
                <a:srgbClr val="454545"/>
              </a:solidFill>
            </a:endParaRPr>
          </a:p>
          <a:p>
            <a:pPr marL="6937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>
                <a:solidFill>
                  <a:srgbClr val="454545"/>
                </a:solidFill>
              </a:rPr>
              <a:t>Compromiso con nuestros clientes.</a:t>
            </a:r>
          </a:p>
          <a:p>
            <a:pPr marL="6937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>
                <a:solidFill>
                  <a:srgbClr val="454545"/>
                </a:solidFill>
              </a:rPr>
              <a:t>Confianza en nuestros RRHH.</a:t>
            </a:r>
          </a:p>
          <a:p>
            <a:pPr marL="6937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>
                <a:solidFill>
                  <a:srgbClr val="454545"/>
                </a:solidFill>
              </a:rPr>
              <a:t>Constitución de alianzas estratégicas.</a:t>
            </a:r>
          </a:p>
          <a:p>
            <a:pPr marL="6937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>
                <a:solidFill>
                  <a:srgbClr val="454545"/>
                </a:solidFill>
              </a:rPr>
              <a:t>Posicionamiento de la empresa como una compañía tecnológica que ofrece soluciones innovadoras.</a:t>
            </a:r>
          </a:p>
          <a:p>
            <a:pPr marL="6937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dirty="0">
                <a:solidFill>
                  <a:srgbClr val="454545"/>
                </a:solidFill>
              </a:rPr>
              <a:t>Creación de riqueza en la sociedad</a:t>
            </a:r>
            <a:r>
              <a:rPr lang="es-ES" sz="1400" dirty="0" smtClean="0">
                <a:solidFill>
                  <a:srgbClr val="454545"/>
                </a:solidFill>
              </a:rPr>
              <a:t>.</a:t>
            </a:r>
            <a:endParaRPr lang="es-ES" sz="1400" dirty="0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77628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58727" y="1980406"/>
            <a:ext cx="8919553" cy="4106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Nuestros valores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6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4412" y="85307"/>
            <a:ext cx="7621016" cy="729689"/>
          </a:xfrm>
        </p:spPr>
        <p:txBody>
          <a:bodyPr/>
          <a:lstStyle/>
          <a:p>
            <a:r>
              <a:rPr lang="es-ES" dirty="0"/>
              <a:t>¿Qué necesitamos?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5429" y="900311"/>
            <a:ext cx="577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/>
                </a:solidFill>
              </a:rPr>
              <a:t>Tecnologías y perfiles:</a:t>
            </a:r>
            <a:endParaRPr lang="es-ES" sz="2800" b="1" i="1" u="sng" dirty="0" smtClean="0">
              <a:solidFill>
                <a:schemeClr val="accent5"/>
              </a:solidFill>
            </a:endParaRPr>
          </a:p>
        </p:txBody>
      </p:sp>
      <p:graphicFrame>
        <p:nvGraphicFramePr>
          <p:cNvPr id="7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493596"/>
              </p:ext>
            </p:extLst>
          </p:nvPr>
        </p:nvGraphicFramePr>
        <p:xfrm>
          <a:off x="295429" y="1620391"/>
          <a:ext cx="10091831" cy="4419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54951"/>
                <a:gridCol w="5636880"/>
              </a:tblGrid>
              <a:tr h="30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="1" cap="non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Perfil</a:t>
                      </a:r>
                      <a:endParaRPr lang="es-ES" sz="2000" b="1" cap="non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="1" cap="none" baseline="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SubPerfil</a:t>
                      </a:r>
                      <a:endParaRPr lang="es-ES" sz="2000" b="1" cap="non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b="1" i="1" dirty="0" smtClean="0">
                          <a:solidFill>
                            <a:srgbClr val="00B050"/>
                          </a:solidFill>
                          <a:effectLst/>
                        </a:rPr>
                        <a:t>Profesional desarrollo 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Programador/a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Arquitecto/a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Analista (Jefe de proyecto)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Responsable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solidFill>
                            <a:srgbClr val="00B050"/>
                          </a:solidFill>
                          <a:effectLst/>
                        </a:rPr>
                        <a:t>Profesional soporte y mantenimiento de aplicaciones</a:t>
                      </a:r>
                      <a:endParaRPr lang="es-ES" sz="2400" b="1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soporte aplicaciones primera línea.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segunda línea soporte de aplicaciones.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Coordinador.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Responsable servicio</a:t>
                      </a: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68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4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 sistemas 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Especialista en Data center/Virtualización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Especialista en Storage o Almacenamiento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Especialista en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Networking</a:t>
                      </a: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Especialista en Seguridad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760137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4412" y="85307"/>
            <a:ext cx="7621016" cy="729689"/>
          </a:xfrm>
        </p:spPr>
        <p:txBody>
          <a:bodyPr/>
          <a:lstStyle/>
          <a:p>
            <a:r>
              <a:rPr lang="es-ES" dirty="0"/>
              <a:t>¿Qué necesitamos?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95429" y="900311"/>
            <a:ext cx="577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/>
                </a:solidFill>
              </a:rPr>
              <a:t>Tecnologías y perfiles:</a:t>
            </a:r>
            <a:endParaRPr lang="es-ES" sz="2800" b="1" i="1" u="sng" dirty="0" smtClean="0">
              <a:solidFill>
                <a:schemeClr val="accent5"/>
              </a:solidFill>
            </a:endParaRPr>
          </a:p>
        </p:txBody>
      </p:sp>
      <p:graphicFrame>
        <p:nvGraphicFramePr>
          <p:cNvPr id="11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924154"/>
              </p:ext>
            </p:extLst>
          </p:nvPr>
        </p:nvGraphicFramePr>
        <p:xfrm>
          <a:off x="295429" y="1620391"/>
          <a:ext cx="10091831" cy="4968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54951"/>
                <a:gridCol w="5636880"/>
              </a:tblGrid>
              <a:tr h="30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="1" cap="non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Perfil</a:t>
                      </a:r>
                      <a:endParaRPr lang="es-ES" sz="2000" b="1" cap="non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="1" cap="none" baseline="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SubPerfil</a:t>
                      </a:r>
                      <a:endParaRPr lang="es-ES" sz="2000" b="1" cap="non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68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4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 soporte </a:t>
                      </a:r>
                      <a:r>
                        <a:rPr lang="es-ES" sz="2400" b="1" i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infraestructura de sistemas y comunicaciones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soporte sistemas primera línea.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segunda línea soporte sistemas y comunicaciones.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Coordinador.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Responsable servicio</a:t>
                      </a: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968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4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 </a:t>
                      </a:r>
                      <a:r>
                        <a:rPr lang="es-ES" sz="2400" b="1" i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soporte a la infraestructura </a:t>
                      </a:r>
                      <a:r>
                        <a:rPr lang="es-ES" sz="2400" b="1" i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es-ES" sz="2400" b="1" i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soporte desktop primera línea.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segunda línea soporte microinformático.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Coordinador.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Responsable servicio</a:t>
                      </a: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 BI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Técnico/a BI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60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400" b="1" i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 soluciones comerciales</a:t>
                      </a: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Técnico/a soporte de aplicaciones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Soluciones de negocio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r>
                        <a:rPr lang="es-E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Coordinador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chemeClr val="accent5"/>
                        </a:buClr>
                        <a:buFont typeface="+mj-lt"/>
                        <a:buAutoNum type="alphaLcParenR"/>
                      </a:pPr>
                      <a:endParaRPr lang="es-ES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608767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6141" y="900310"/>
            <a:ext cx="3615620" cy="626469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4412" y="85307"/>
            <a:ext cx="7621016" cy="729689"/>
          </a:xfrm>
        </p:spPr>
        <p:txBody>
          <a:bodyPr/>
          <a:lstStyle/>
          <a:p>
            <a:r>
              <a:rPr lang="es-ES" dirty="0"/>
              <a:t>¿Qué </a:t>
            </a:r>
            <a:r>
              <a:rPr lang="es-ES" dirty="0" smtClean="0"/>
              <a:t>Ofrecemos?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9521" y="1003275"/>
            <a:ext cx="2891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>
                <a:solidFill>
                  <a:schemeClr val="bg1"/>
                </a:solidFill>
                <a:latin typeface="+mn-lt"/>
              </a:rPr>
              <a:t>Carrera </a:t>
            </a:r>
            <a:r>
              <a:rPr lang="es-ES" b="1" cap="all" dirty="0" smtClean="0">
                <a:solidFill>
                  <a:schemeClr val="bg1"/>
                </a:solidFill>
                <a:latin typeface="+mn-lt"/>
              </a:rPr>
              <a:t>Profesional</a:t>
            </a:r>
            <a:endParaRPr lang="es-ES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25195" y="1003275"/>
            <a:ext cx="359535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+mn-lt"/>
              </a:rPr>
              <a:t>Formación</a:t>
            </a:r>
            <a:r>
              <a:rPr lang="es-ES" dirty="0" smtClean="0"/>
              <a:t> 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Certificaciones fabricantes.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Formación continua, adaptada a los cambios  y a la organización.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Idiomas.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25195" y="3060551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+mn-lt"/>
              </a:rPr>
              <a:t>¿Dónde</a:t>
            </a:r>
            <a:r>
              <a:rPr lang="es-ES" b="1" dirty="0" smtClean="0">
                <a:solidFill>
                  <a:srgbClr val="00B0F0"/>
                </a:solidFill>
                <a:latin typeface="+mn-lt"/>
              </a:rPr>
              <a:t>?</a:t>
            </a:r>
            <a:endParaRPr lang="es-ES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9521" y="1404367"/>
            <a:ext cx="2756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chemeClr val="bg1"/>
                </a:solidFill>
              </a:rPr>
              <a:t>a la que sólo tú le pondrás límites.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6655" y="3752418"/>
            <a:ext cx="900000" cy="576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669" y="4864245"/>
            <a:ext cx="900000" cy="57600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148" y="3752418"/>
            <a:ext cx="900000" cy="5760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162" y="4860751"/>
            <a:ext cx="900000" cy="5760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6655" y="4860751"/>
            <a:ext cx="900000" cy="576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669" y="5940871"/>
            <a:ext cx="900000" cy="576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162" y="3787618"/>
            <a:ext cx="900000" cy="576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148" y="4860751"/>
            <a:ext cx="900000" cy="5760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162" y="5940871"/>
            <a:ext cx="900000" cy="57600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669" y="3787618"/>
            <a:ext cx="900000" cy="5760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4554612" y="4363618"/>
            <a:ext cx="1188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Zaragoza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987172" y="4363618"/>
            <a:ext cx="1002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Madrid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425828" y="4363618"/>
            <a:ext cx="1272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Barcelona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864484" y="4363618"/>
            <a:ext cx="109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Navarra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554612" y="5436514"/>
            <a:ext cx="1017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La Rioja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987172" y="5436514"/>
            <a:ext cx="1231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País Vasco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431924" y="5436514"/>
            <a:ext cx="1169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A Coruña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8852091" y="5436514"/>
            <a:ext cx="96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Huesca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554612" y="6516871"/>
            <a:ext cx="1090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>
                <a:solidFill>
                  <a:srgbClr val="454545"/>
                </a:solidFill>
              </a:rPr>
              <a:t>Alicante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5959248" y="6516871"/>
            <a:ext cx="1116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400" b="1" cap="all" dirty="0" smtClean="0">
                <a:solidFill>
                  <a:srgbClr val="454545"/>
                </a:solidFill>
              </a:rPr>
              <a:t>Holanda</a:t>
            </a:r>
            <a:endParaRPr lang="es-ES" sz="1400" b="1" cap="all" dirty="0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208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54412" y="85307"/>
            <a:ext cx="7621016" cy="729689"/>
          </a:xfrm>
        </p:spPr>
        <p:txBody>
          <a:bodyPr/>
          <a:lstStyle/>
          <a:p>
            <a:r>
              <a:rPr lang="es-ES" dirty="0"/>
              <a:t>¿Dónde me puedo ubicar?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29521" y="1003275"/>
            <a:ext cx="2891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>
                <a:solidFill>
                  <a:schemeClr val="bg1"/>
                </a:solidFill>
                <a:latin typeface="+mn-lt"/>
              </a:rPr>
              <a:t>Carrera </a:t>
            </a:r>
            <a:r>
              <a:rPr lang="es-ES" b="1" cap="all" dirty="0" smtClean="0">
                <a:solidFill>
                  <a:schemeClr val="bg1"/>
                </a:solidFill>
                <a:latin typeface="+mn-lt"/>
              </a:rPr>
              <a:t>Profesional</a:t>
            </a:r>
            <a:endParaRPr lang="es-ES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6140" y="1003275"/>
            <a:ext cx="35953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+mn-lt"/>
              </a:rPr>
              <a:t>INFRAESTRUCTURAS</a:t>
            </a:r>
            <a:endParaRPr lang="es-ES" dirty="0" smtClean="0"/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 err="1">
                <a:solidFill>
                  <a:srgbClr val="454545"/>
                </a:solidFill>
              </a:rPr>
              <a:t>Service</a:t>
            </a:r>
            <a:r>
              <a:rPr lang="es-ES" sz="1800" dirty="0">
                <a:solidFill>
                  <a:srgbClr val="454545"/>
                </a:solidFill>
              </a:rPr>
              <a:t> </a:t>
            </a:r>
            <a:r>
              <a:rPr lang="es-ES" sz="1800" dirty="0" err="1">
                <a:solidFill>
                  <a:srgbClr val="454545"/>
                </a:solidFill>
              </a:rPr>
              <a:t>Desk</a:t>
            </a:r>
            <a:endParaRPr lang="es-ES" sz="1800" dirty="0">
              <a:solidFill>
                <a:srgbClr val="454545"/>
              </a:solidFill>
            </a:endParaRP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Consultoría ITIL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Proyectos y Servicios Cloud.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Seguridad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Proyectos de Comunicaciones.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Soluciones para el Data Center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536" y="1611133"/>
            <a:ext cx="4488186" cy="55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306140" y="3780631"/>
            <a:ext cx="3595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+mn-lt"/>
              </a:rPr>
              <a:t>DESARROLLO DE SOFTWARE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Proyectos Social Media y Big Data.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Proyectos WEB y Movilidad.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Soluciones aplicadas al negocio.</a:t>
            </a:r>
          </a:p>
          <a:p>
            <a:pPr marL="173038" lvl="1" indent="-173038">
              <a:spcAft>
                <a:spcPts val="600"/>
              </a:spcAft>
              <a:buClr>
                <a:srgbClr val="ED2E38"/>
              </a:buClr>
              <a:buSzPct val="50000"/>
              <a:buFont typeface="Wingdings 3" pitchFamily="18" charset="2"/>
              <a:buChar char=""/>
            </a:pPr>
            <a:r>
              <a:rPr lang="es-ES" sz="1800" dirty="0">
                <a:solidFill>
                  <a:srgbClr val="454545"/>
                </a:solidFill>
              </a:rPr>
              <a:t>Visualización y Analítica de Datos</a:t>
            </a:r>
            <a:r>
              <a:rPr lang="es-ES" sz="1800" dirty="0" smtClean="0">
                <a:solidFill>
                  <a:srgbClr val="454545"/>
                </a:solidFill>
              </a:rPr>
              <a:t>.</a:t>
            </a:r>
            <a:endParaRPr lang="es-ES" sz="1800" dirty="0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2060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YCOM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r" defTabSz="1042988" rtl="0" fontAlgn="base">
          <a:spcBef>
            <a:spcPct val="0"/>
          </a:spcBef>
          <a:spcAft>
            <a:spcPct val="0"/>
          </a:spcAft>
          <a:defRPr sz="4000" cap="all" baseline="0" dirty="0" smtClean="0">
            <a:solidFill>
              <a:schemeClr val="bg1">
                <a:lumMod val="75000"/>
              </a:schemeClr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533</Words>
  <Application>Microsoft Office PowerPoint</Application>
  <PresentationFormat>Personalizado</PresentationFormat>
  <Paragraphs>102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VII ProCom 2014. Talento y Empleo TIC Desarrollo de Carrera y Oportunidades de Empleo  en el Sector TIC Aragonés </vt:lpstr>
      <vt:lpstr>Nuestra Empresa</vt:lpstr>
      <vt:lpstr>ZONAS OPERATIVAS</vt:lpstr>
      <vt:lpstr>Nuestra Misión Y VISIÓN</vt:lpstr>
      <vt:lpstr>Nuestros valores</vt:lpstr>
      <vt:lpstr>¿Qué necesitamos?</vt:lpstr>
      <vt:lpstr>¿Qué necesitamos?</vt:lpstr>
      <vt:lpstr>¿Qué Ofrecemos?</vt:lpstr>
      <vt:lpstr>¿Dónde me puedo ubicar?</vt:lpstr>
      <vt:lpstr>Algunos ratios de empleo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Soluciones Y COMPROMISO CON  SU NEGOCIO</dc:title>
  <dc:creator>Miguel Gazol Villagrasa</dc:creator>
  <cp:lastModifiedBy>Inma</cp:lastModifiedBy>
  <cp:revision>103</cp:revision>
  <cp:lastPrinted>2014-06-17T09:21:37Z</cp:lastPrinted>
  <dcterms:created xsi:type="dcterms:W3CDTF">2013-07-03T07:21:16Z</dcterms:created>
  <dcterms:modified xsi:type="dcterms:W3CDTF">2014-10-23T13:30:28Z</dcterms:modified>
</cp:coreProperties>
</file>