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9" r:id="rId1"/>
  </p:sldMasterIdLst>
  <p:notesMasterIdLst>
    <p:notesMasterId r:id="rId13"/>
  </p:notesMasterIdLst>
  <p:handoutMasterIdLst>
    <p:handoutMasterId r:id="rId14"/>
  </p:handoutMasterIdLst>
  <p:sldIdLst>
    <p:sldId id="274" r:id="rId2"/>
    <p:sldId id="295" r:id="rId3"/>
    <p:sldId id="293" r:id="rId4"/>
    <p:sldId id="291" r:id="rId5"/>
    <p:sldId id="294" r:id="rId6"/>
    <p:sldId id="260" r:id="rId7"/>
    <p:sldId id="296" r:id="rId8"/>
    <p:sldId id="297" r:id="rId9"/>
    <p:sldId id="298" r:id="rId10"/>
    <p:sldId id="300" r:id="rId11"/>
    <p:sldId id="289" r:id="rId12"/>
  </p:sldIdLst>
  <p:sldSz cx="9144000" cy="6858000" type="screen4x3"/>
  <p:notesSz cx="67976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 G" initials="L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48" autoAdjust="0"/>
  </p:normalViewPr>
  <p:slideViewPr>
    <p:cSldViewPr>
      <p:cViewPr>
        <p:scale>
          <a:sx n="94" d="100"/>
          <a:sy n="94" d="100"/>
        </p:scale>
        <p:origin x="-88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690" y="-78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FCFE5-CFA6-4960-A3C4-61B26AF96FA3}" type="doc">
      <dgm:prSet loTypeId="urn:microsoft.com/office/officeart/2005/8/layout/hList7#1" loCatId="list" qsTypeId="urn:microsoft.com/office/officeart/2005/8/quickstyle/simple1" qsCatId="simple" csTypeId="urn:microsoft.com/office/officeart/2005/8/colors/accent2_3" csCatId="accent2" phldr="1"/>
      <dgm:spPr>
        <a:scene3d>
          <a:camera prst="perspectiveRelaxedModerately"/>
          <a:lightRig rig="twoPt" dir="t"/>
        </a:scene3d>
      </dgm:spPr>
      <dgm:t>
        <a:bodyPr/>
        <a:lstStyle/>
        <a:p>
          <a:endParaRPr lang="es-ES"/>
        </a:p>
      </dgm:t>
    </dgm:pt>
    <dgm:pt modelId="{1D39141E-376E-479D-9928-729ABD485B57}">
      <dgm:prSet phldrT="[Texto]" custT="1"/>
      <dgm:spPr>
        <a:scene3d>
          <a:camera prst="perspectiveRelaxedModerately"/>
          <a:lightRig rig="twoPt" dir="t"/>
        </a:scene3d>
        <a:sp3d>
          <a:bevelT h="63500"/>
        </a:sp3d>
      </dgm:spPr>
      <dgm:t>
        <a:bodyPr anchor="ctr"/>
        <a:lstStyle/>
        <a:p>
          <a:pPr algn="ctr"/>
          <a:r>
            <a:rPr lang="es-ES" sz="2400" dirty="0" err="1" smtClean="0">
              <a:latin typeface="Calibri" pitchFamily="34" charset="0"/>
              <a:cs typeface="Calibri" pitchFamily="34" charset="0"/>
            </a:rPr>
            <a:t>Integration</a:t>
          </a:r>
          <a:endParaRPr lang="es-ES" sz="2400" dirty="0" smtClean="0">
            <a:latin typeface="Calibri" pitchFamily="34" charset="0"/>
            <a:cs typeface="Calibri" pitchFamily="34" charset="0"/>
          </a:endParaRPr>
        </a:p>
        <a:p>
          <a:pPr algn="ctr"/>
          <a:r>
            <a:rPr lang="es-ES" sz="1600" dirty="0" smtClean="0">
              <a:latin typeface="Calibri" pitchFamily="34" charset="0"/>
              <a:cs typeface="Calibri" pitchFamily="34" charset="0"/>
            </a:rPr>
            <a:t>Software AG</a:t>
          </a:r>
        </a:p>
        <a:p>
          <a:pPr algn="ctr"/>
          <a:r>
            <a:rPr lang="es-ES" sz="1600" dirty="0" err="1" smtClean="0">
              <a:latin typeface="Calibri" pitchFamily="34" charset="0"/>
              <a:cs typeface="Calibri" pitchFamily="34" charset="0"/>
            </a:rPr>
            <a:t>TalenD</a:t>
          </a:r>
          <a:r>
            <a:rPr lang="es-ES" sz="1600" dirty="0" smtClean="0">
              <a:latin typeface="Calibri" pitchFamily="34" charset="0"/>
              <a:cs typeface="Calibri" pitchFamily="34" charset="0"/>
            </a:rPr>
            <a:t> (</a:t>
          </a:r>
          <a:r>
            <a:rPr lang="es-ES" sz="1600" dirty="0" err="1" smtClean="0">
              <a:latin typeface="Calibri" pitchFamily="34" charset="0"/>
              <a:cs typeface="Calibri" pitchFamily="34" charset="0"/>
            </a:rPr>
            <a:t>legacy</a:t>
          </a:r>
          <a:r>
            <a:rPr lang="es-ES" sz="1600" dirty="0" smtClean="0">
              <a:latin typeface="Calibri" pitchFamily="34" charset="0"/>
              <a:cs typeface="Calibri" pitchFamily="34" charset="0"/>
            </a:rPr>
            <a:t>)</a:t>
          </a:r>
        </a:p>
        <a:p>
          <a:pPr algn="ctr"/>
          <a:r>
            <a:rPr lang="es-ES" sz="1600" dirty="0" err="1" smtClean="0">
              <a:latin typeface="Calibri" pitchFamily="34" charset="0"/>
              <a:cs typeface="Calibri" pitchFamily="34" charset="0"/>
            </a:rPr>
            <a:t>Datastage</a:t>
          </a:r>
          <a:r>
            <a:rPr lang="es-ES" sz="1600" dirty="0" smtClean="0">
              <a:latin typeface="Calibri" pitchFamily="34" charset="0"/>
              <a:cs typeface="Calibri" pitchFamily="34" charset="0"/>
            </a:rPr>
            <a:t> (</a:t>
          </a:r>
          <a:r>
            <a:rPr lang="es-ES" sz="1600" dirty="0" err="1" smtClean="0">
              <a:latin typeface="Calibri" pitchFamily="34" charset="0"/>
              <a:cs typeface="Calibri" pitchFamily="34" charset="0"/>
            </a:rPr>
            <a:t>legacy</a:t>
          </a:r>
          <a:r>
            <a:rPr lang="es-ES" sz="1600" dirty="0" smtClean="0">
              <a:latin typeface="Calibri" pitchFamily="34" charset="0"/>
              <a:cs typeface="Calibri" pitchFamily="34" charset="0"/>
            </a:rPr>
            <a:t>)</a:t>
          </a:r>
        </a:p>
      </dgm:t>
    </dgm:pt>
    <dgm:pt modelId="{72D81F37-DAE7-43B3-9284-06AA6E1595EE}" type="parTrans" cxnId="{55CC79B9-C081-4661-BC4F-7D2B1A2582B6}">
      <dgm:prSet/>
      <dgm:spPr/>
      <dgm:t>
        <a:bodyPr/>
        <a:lstStyle/>
        <a:p>
          <a:endParaRPr lang="es-ES" sz="1400">
            <a:latin typeface="Calibri" pitchFamily="34" charset="0"/>
            <a:cs typeface="Calibri" pitchFamily="34" charset="0"/>
          </a:endParaRPr>
        </a:p>
      </dgm:t>
    </dgm:pt>
    <dgm:pt modelId="{6BC83259-9CFF-4D7A-8850-BA7AF4578504}" type="sibTrans" cxnId="{55CC79B9-C081-4661-BC4F-7D2B1A2582B6}">
      <dgm:prSet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s-ES" sz="1400">
            <a:latin typeface="Calibri" pitchFamily="34" charset="0"/>
            <a:cs typeface="Calibri" pitchFamily="34" charset="0"/>
          </a:endParaRPr>
        </a:p>
      </dgm:t>
    </dgm:pt>
    <dgm:pt modelId="{39AFBEE3-FF3A-4C8A-9CA4-42838190FBF4}">
      <dgm:prSet phldrT="[Texto]" custT="1"/>
      <dgm:spPr>
        <a:scene3d>
          <a:camera prst="perspectiveRelaxedModerately"/>
          <a:lightRig rig="twoPt" dir="t"/>
        </a:scene3d>
        <a:sp3d>
          <a:bevelT h="63500"/>
        </a:sp3d>
      </dgm:spPr>
      <dgm:t>
        <a:bodyPr anchor="ctr"/>
        <a:lstStyle/>
        <a:p>
          <a:r>
            <a:rPr lang="es-ES" sz="2400" dirty="0" smtClean="0">
              <a:latin typeface="Calibri" pitchFamily="34" charset="0"/>
              <a:cs typeface="Calibri" pitchFamily="34" charset="0"/>
            </a:rPr>
            <a:t>Web / </a:t>
          </a:r>
          <a:r>
            <a:rPr lang="es-ES" sz="2400" dirty="0" err="1" smtClean="0">
              <a:latin typeface="Calibri" pitchFamily="34" charset="0"/>
              <a:cs typeface="Calibri" pitchFamily="34" charset="0"/>
            </a:rPr>
            <a:t>eCommerce</a:t>
          </a:r>
          <a:endParaRPr lang="es-ES" sz="2400" dirty="0" smtClean="0">
            <a:latin typeface="Calibri" pitchFamily="34" charset="0"/>
            <a:cs typeface="Calibri" pitchFamily="34" charset="0"/>
          </a:endParaRPr>
        </a:p>
        <a:p>
          <a:r>
            <a:rPr lang="es-ES" sz="1600" dirty="0" smtClean="0">
              <a:latin typeface="Calibri" pitchFamily="34" charset="0"/>
              <a:cs typeface="Calibri" pitchFamily="34" charset="0"/>
            </a:rPr>
            <a:t>J2EE</a:t>
          </a:r>
        </a:p>
        <a:p>
          <a:r>
            <a:rPr lang="es-ES" sz="1600" dirty="0" err="1" smtClean="0">
              <a:latin typeface="Calibri" pitchFamily="34" charset="0"/>
              <a:cs typeface="Calibri" pitchFamily="34" charset="0"/>
            </a:rPr>
            <a:t>Liferay</a:t>
          </a:r>
          <a:endParaRPr lang="es-ES" sz="1600" dirty="0" smtClean="0">
            <a:latin typeface="Calibri" pitchFamily="34" charset="0"/>
            <a:cs typeface="Calibri" pitchFamily="34" charset="0"/>
          </a:endParaRPr>
        </a:p>
        <a:p>
          <a:r>
            <a:rPr lang="es-ES" sz="1600" dirty="0" err="1" smtClean="0">
              <a:latin typeface="Calibri" pitchFamily="34" charset="0"/>
              <a:cs typeface="Calibri" pitchFamily="34" charset="0"/>
            </a:rPr>
            <a:t>Magento</a:t>
          </a:r>
          <a:endParaRPr lang="es-ES" sz="1600" dirty="0" smtClean="0">
            <a:latin typeface="Calibri" pitchFamily="34" charset="0"/>
            <a:cs typeface="Calibri" pitchFamily="34" charset="0"/>
          </a:endParaRPr>
        </a:p>
        <a:p>
          <a:r>
            <a:rPr lang="es-ES" sz="1600" dirty="0" err="1" smtClean="0">
              <a:latin typeface="Calibri" pitchFamily="34" charset="0"/>
              <a:cs typeface="Calibri" pitchFamily="34" charset="0"/>
            </a:rPr>
            <a:t>AngularJS</a:t>
          </a:r>
          <a:endParaRPr lang="es-ES" sz="1600" dirty="0" smtClean="0">
            <a:latin typeface="Calibri" pitchFamily="34" charset="0"/>
            <a:cs typeface="Calibri" pitchFamily="34" charset="0"/>
          </a:endParaRPr>
        </a:p>
      </dgm:t>
    </dgm:pt>
    <dgm:pt modelId="{F387057E-D0B0-4A86-A137-8E59988C703E}" type="parTrans" cxnId="{6915AB55-BE3A-456B-A32A-58DD9F3AED24}">
      <dgm:prSet/>
      <dgm:spPr/>
      <dgm:t>
        <a:bodyPr/>
        <a:lstStyle/>
        <a:p>
          <a:endParaRPr lang="es-ES" sz="1400">
            <a:latin typeface="Calibri" pitchFamily="34" charset="0"/>
            <a:cs typeface="Calibri" pitchFamily="34" charset="0"/>
          </a:endParaRPr>
        </a:p>
      </dgm:t>
    </dgm:pt>
    <dgm:pt modelId="{91C9A587-799A-4E93-AB9E-3C688E1B2122}" type="sibTrans" cxnId="{6915AB55-BE3A-456B-A32A-58DD9F3AED24}">
      <dgm:prSet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s-ES" sz="1400">
            <a:latin typeface="Calibri" pitchFamily="34" charset="0"/>
            <a:cs typeface="Calibri" pitchFamily="34" charset="0"/>
          </a:endParaRPr>
        </a:p>
      </dgm:t>
    </dgm:pt>
    <dgm:pt modelId="{AC7E612B-7764-4C28-9FCE-2B9AB0D5F4A0}">
      <dgm:prSet phldrT="[Texto]" custT="1"/>
      <dgm:spPr>
        <a:scene3d>
          <a:camera prst="perspectiveRelaxedModerately"/>
          <a:lightRig rig="twoPt" dir="t"/>
        </a:scene3d>
        <a:sp3d>
          <a:bevelT h="63500"/>
        </a:sp3d>
      </dgm:spPr>
      <dgm:t>
        <a:bodyPr anchor="ctr"/>
        <a:lstStyle/>
        <a:p>
          <a:r>
            <a:rPr lang="es-ES" sz="2400" dirty="0" smtClean="0">
              <a:latin typeface="Calibri" pitchFamily="34" charset="0"/>
              <a:cs typeface="Calibri" pitchFamily="34" charset="0"/>
            </a:rPr>
            <a:t>Mobile</a:t>
          </a:r>
        </a:p>
        <a:p>
          <a:r>
            <a:rPr lang="es-ES" sz="1600" dirty="0" err="1" smtClean="0">
              <a:latin typeface="Calibri" pitchFamily="34" charset="0"/>
              <a:cs typeface="Calibri" pitchFamily="34" charset="0"/>
            </a:rPr>
            <a:t>PhoneGap</a:t>
          </a:r>
          <a:r>
            <a:rPr lang="es-ES" sz="1600" dirty="0" smtClean="0">
              <a:latin typeface="Calibri" pitchFamily="34" charset="0"/>
              <a:cs typeface="Calibri" pitchFamily="34" charset="0"/>
            </a:rPr>
            <a:t> </a:t>
          </a:r>
        </a:p>
        <a:p>
          <a:r>
            <a:rPr lang="es-ES" sz="1600" dirty="0" err="1" smtClean="0">
              <a:latin typeface="Calibri" pitchFamily="34" charset="0"/>
              <a:cs typeface="Calibri" pitchFamily="34" charset="0"/>
            </a:rPr>
            <a:t>Ionic</a:t>
          </a:r>
          <a:endParaRPr lang="es-ES" sz="1600" dirty="0" smtClean="0">
            <a:latin typeface="Calibri" pitchFamily="34" charset="0"/>
            <a:cs typeface="Calibri" pitchFamily="34" charset="0"/>
          </a:endParaRPr>
        </a:p>
        <a:p>
          <a:r>
            <a:rPr lang="es-ES" sz="1600" dirty="0" err="1" smtClean="0">
              <a:latin typeface="Calibri" pitchFamily="34" charset="0"/>
              <a:cs typeface="Calibri" pitchFamily="34" charset="0"/>
            </a:rPr>
            <a:t>AngularJS</a:t>
          </a:r>
          <a:endParaRPr lang="es-ES" sz="1600" dirty="0" smtClean="0">
            <a:latin typeface="Calibri" pitchFamily="34" charset="0"/>
            <a:cs typeface="Calibri" pitchFamily="34" charset="0"/>
          </a:endParaRPr>
        </a:p>
        <a:p>
          <a:r>
            <a:rPr lang="es-ES" sz="1600" dirty="0" smtClean="0">
              <a:latin typeface="Calibri" pitchFamily="34" charset="0"/>
              <a:cs typeface="Calibri" pitchFamily="34" charset="0"/>
            </a:rPr>
            <a:t>REST (Java, Node.js)</a:t>
          </a:r>
        </a:p>
      </dgm:t>
    </dgm:pt>
    <dgm:pt modelId="{93B01630-59E0-45F9-A522-32CBCA7AAF85}" type="parTrans" cxnId="{2D291319-EF2A-4D6A-B72F-E61361F827AD}">
      <dgm:prSet/>
      <dgm:spPr/>
      <dgm:t>
        <a:bodyPr/>
        <a:lstStyle/>
        <a:p>
          <a:endParaRPr lang="es-ES" sz="1400">
            <a:latin typeface="Calibri" pitchFamily="34" charset="0"/>
            <a:cs typeface="Calibri" pitchFamily="34" charset="0"/>
          </a:endParaRPr>
        </a:p>
      </dgm:t>
    </dgm:pt>
    <dgm:pt modelId="{EDB2DC66-B413-432A-B564-0D813588741C}" type="sibTrans" cxnId="{2D291319-EF2A-4D6A-B72F-E61361F827AD}">
      <dgm:prSet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s-ES" sz="1400">
            <a:latin typeface="Calibri" pitchFamily="34" charset="0"/>
            <a:cs typeface="Calibri" pitchFamily="34" charset="0"/>
          </a:endParaRPr>
        </a:p>
      </dgm:t>
    </dgm:pt>
    <dgm:pt modelId="{63431C22-8DB1-4E83-B651-5A13E2A77A35}">
      <dgm:prSet phldrT="[Texto]" custT="1"/>
      <dgm:spPr>
        <a:scene3d>
          <a:camera prst="perspectiveRelaxedModerately"/>
          <a:lightRig rig="twoPt" dir="t"/>
        </a:scene3d>
        <a:sp3d>
          <a:bevelT h="63500"/>
        </a:sp3d>
      </dgm:spPr>
      <dgm:t>
        <a:bodyPr anchor="ctr"/>
        <a:lstStyle/>
        <a:p>
          <a:r>
            <a:rPr lang="es-ES" sz="2400" dirty="0" smtClean="0">
              <a:latin typeface="Calibri" pitchFamily="34" charset="0"/>
              <a:cs typeface="Calibri" pitchFamily="34" charset="0"/>
            </a:rPr>
            <a:t>BI</a:t>
          </a:r>
        </a:p>
        <a:p>
          <a:r>
            <a:rPr lang="es-ES" sz="1600" dirty="0" err="1" smtClean="0">
              <a:latin typeface="Calibri" pitchFamily="34" charset="0"/>
              <a:cs typeface="Calibri" pitchFamily="34" charset="0"/>
            </a:rPr>
            <a:t>QlikView</a:t>
          </a:r>
          <a:endParaRPr lang="es-ES" sz="1600" dirty="0" smtClean="0">
            <a:latin typeface="Calibri" pitchFamily="34" charset="0"/>
            <a:cs typeface="Calibri" pitchFamily="34" charset="0"/>
          </a:endParaRPr>
        </a:p>
        <a:p>
          <a:r>
            <a:rPr lang="es-ES" sz="1600" dirty="0" smtClean="0">
              <a:latin typeface="Calibri" pitchFamily="34" charset="0"/>
              <a:cs typeface="Calibri" pitchFamily="34" charset="0"/>
            </a:rPr>
            <a:t>DWH</a:t>
          </a:r>
        </a:p>
        <a:p>
          <a:r>
            <a:rPr lang="es-ES" sz="1600" dirty="0" err="1" smtClean="0">
              <a:latin typeface="Calibri" pitchFamily="34" charset="0"/>
              <a:cs typeface="Calibri" pitchFamily="34" charset="0"/>
            </a:rPr>
            <a:t>NoSQL</a:t>
          </a:r>
          <a:endParaRPr lang="es-ES" sz="1600" dirty="0">
            <a:latin typeface="Calibri" pitchFamily="34" charset="0"/>
            <a:cs typeface="Calibri" pitchFamily="34" charset="0"/>
          </a:endParaRPr>
        </a:p>
      </dgm:t>
    </dgm:pt>
    <dgm:pt modelId="{13CBDE74-41D9-447B-8361-343C7163374A}" type="parTrans" cxnId="{302B2F5B-93BF-4F2B-8C64-215A16A8B7EB}">
      <dgm:prSet/>
      <dgm:spPr/>
      <dgm:t>
        <a:bodyPr/>
        <a:lstStyle/>
        <a:p>
          <a:endParaRPr lang="es-ES" sz="1400">
            <a:latin typeface="Calibri" pitchFamily="34" charset="0"/>
            <a:cs typeface="Calibri" pitchFamily="34" charset="0"/>
          </a:endParaRPr>
        </a:p>
      </dgm:t>
    </dgm:pt>
    <dgm:pt modelId="{B00BDACB-EBB4-4E86-9890-257A785D31BC}" type="sibTrans" cxnId="{302B2F5B-93BF-4F2B-8C64-215A16A8B7EB}">
      <dgm:prSet/>
      <dgm:spPr/>
      <dgm:t>
        <a:bodyPr/>
        <a:lstStyle/>
        <a:p>
          <a:endParaRPr lang="es-ES" sz="1400">
            <a:latin typeface="Calibri" pitchFamily="34" charset="0"/>
            <a:cs typeface="Calibri" pitchFamily="34" charset="0"/>
          </a:endParaRPr>
        </a:p>
      </dgm:t>
    </dgm:pt>
    <dgm:pt modelId="{51506BF8-B243-4C22-8580-645B401CD94E}" type="pres">
      <dgm:prSet presAssocID="{BDCFCFE5-CFA6-4960-A3C4-61B26AF96F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283D63-0392-4FE6-94B9-ACAE5AB48E6B}" type="pres">
      <dgm:prSet presAssocID="{BDCFCFE5-CFA6-4960-A3C4-61B26AF96FA3}" presName="fgShape" presStyleLbl="fgShp" presStyleIdx="0" presStyleCnt="1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3F4F332B-8B34-4FB9-81E3-33EA0318E995}" type="pres">
      <dgm:prSet presAssocID="{BDCFCFE5-CFA6-4960-A3C4-61B26AF96FA3}" presName="linComp" presStyleCnt="0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9D650AFB-70F5-4D6C-B323-A897FE6599D6}" type="pres">
      <dgm:prSet presAssocID="{1D39141E-376E-479D-9928-729ABD485B57}" presName="compNode" presStyleCnt="0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C998968B-D2D6-4AE4-A42E-4AEAA33EEFBA}" type="pres">
      <dgm:prSet presAssocID="{1D39141E-376E-479D-9928-729ABD485B57}" presName="bkgdShape" presStyleLbl="node1" presStyleIdx="0" presStyleCnt="4" custLinFactNeighborY="-1310"/>
      <dgm:spPr/>
      <dgm:t>
        <a:bodyPr/>
        <a:lstStyle/>
        <a:p>
          <a:endParaRPr lang="es-ES"/>
        </a:p>
      </dgm:t>
    </dgm:pt>
    <dgm:pt modelId="{00D2A46D-5ED3-478A-A19A-C1E3BAEA014F}" type="pres">
      <dgm:prSet presAssocID="{1D39141E-376E-479D-9928-729ABD485B5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5A6A12-9908-464E-8E19-FA1A9009D4A2}" type="pres">
      <dgm:prSet presAssocID="{1D39141E-376E-479D-9928-729ABD485B57}" presName="invisiNode" presStyleLbl="node1" presStyleIdx="0" presStyleCnt="4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0B7306F6-5101-4403-B564-BDA18C28D79B}" type="pres">
      <dgm:prSet presAssocID="{1D39141E-376E-479D-9928-729ABD485B57}" presName="imagNode" presStyleLbl="fgImgPlace1" presStyleIdx="0" presStyleCnt="4" custScaleX="78697" custScaleY="78697" custLinFactNeighborX="1665" custLinFactNeighborY="-18545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scene3d>
          <a:camera prst="perspectiveRelaxedModerately"/>
          <a:lightRig rig="twoPt" dir="t"/>
        </a:scene3d>
        <a:sp3d prstMaterial="flat">
          <a:bevelT w="0" h="101600"/>
        </a:sp3d>
      </dgm:spPr>
      <dgm:t>
        <a:bodyPr/>
        <a:lstStyle/>
        <a:p>
          <a:endParaRPr lang="en-GB"/>
        </a:p>
      </dgm:t>
    </dgm:pt>
    <dgm:pt modelId="{72EF45CD-5DEF-4E9A-ABBF-FC6DF80F88B7}" type="pres">
      <dgm:prSet presAssocID="{6BC83259-9CFF-4D7A-8850-BA7AF457850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956DFF0-0E32-4BE6-BF2F-4BC66B6AE035}" type="pres">
      <dgm:prSet presAssocID="{39AFBEE3-FF3A-4C8A-9CA4-42838190FBF4}" presName="compNode" presStyleCnt="0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8C194DDD-D765-4389-BFA4-A0EEC008D2BE}" type="pres">
      <dgm:prSet presAssocID="{39AFBEE3-FF3A-4C8A-9CA4-42838190FBF4}" presName="bkgdShape" presStyleLbl="node1" presStyleIdx="1" presStyleCnt="4" custLinFactNeighborX="0" custLinFactNeighborY="0"/>
      <dgm:spPr/>
      <dgm:t>
        <a:bodyPr/>
        <a:lstStyle/>
        <a:p>
          <a:endParaRPr lang="es-ES"/>
        </a:p>
      </dgm:t>
    </dgm:pt>
    <dgm:pt modelId="{1D5E84F7-6ABC-4668-B44D-F7278E87454A}" type="pres">
      <dgm:prSet presAssocID="{39AFBEE3-FF3A-4C8A-9CA4-42838190FBF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B4A00D-3F3F-48F9-B488-955CE1A3A62C}" type="pres">
      <dgm:prSet presAssocID="{39AFBEE3-FF3A-4C8A-9CA4-42838190FBF4}" presName="invisiNode" presStyleLbl="node1" presStyleIdx="1" presStyleCnt="4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F5EA186D-4DFD-471A-8A0E-91F32EC9CF77}" type="pres">
      <dgm:prSet presAssocID="{39AFBEE3-FF3A-4C8A-9CA4-42838190FBF4}" presName="imagNode" presStyleLbl="fgImgPlace1" presStyleIdx="1" presStyleCnt="4" custScaleX="75031" custScaleY="75031" custLinFactNeighborX="-2474" custLinFactNeighborY="-20403"/>
      <dgm:spPr>
        <a:blipFill rotWithShape="0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scene3d>
          <a:camera prst="perspectiveRelaxedModerately"/>
          <a:lightRig rig="twoPt" dir="t"/>
        </a:scene3d>
        <a:sp3d prstMaterial="flat">
          <a:bevelT w="0" h="101600"/>
        </a:sp3d>
      </dgm:spPr>
      <dgm:t>
        <a:bodyPr/>
        <a:lstStyle/>
        <a:p>
          <a:endParaRPr lang="en-GB"/>
        </a:p>
      </dgm:t>
    </dgm:pt>
    <dgm:pt modelId="{E7C32343-3F83-4C20-8C55-B66E79A97394}" type="pres">
      <dgm:prSet presAssocID="{91C9A587-799A-4E93-AB9E-3C688E1B212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BCF0ECB-1F17-4285-A377-850EF6F138EC}" type="pres">
      <dgm:prSet presAssocID="{AC7E612B-7764-4C28-9FCE-2B9AB0D5F4A0}" presName="compNode" presStyleCnt="0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60153C19-737B-4D93-97E1-1FA7B618209E}" type="pres">
      <dgm:prSet presAssocID="{AC7E612B-7764-4C28-9FCE-2B9AB0D5F4A0}" presName="bkgdShape" presStyleLbl="node1" presStyleIdx="2" presStyleCnt="4"/>
      <dgm:spPr/>
      <dgm:t>
        <a:bodyPr/>
        <a:lstStyle/>
        <a:p>
          <a:endParaRPr lang="es-ES"/>
        </a:p>
      </dgm:t>
    </dgm:pt>
    <dgm:pt modelId="{B991D9F1-7E6A-43D3-887C-8ECFC4C89220}" type="pres">
      <dgm:prSet presAssocID="{AC7E612B-7764-4C28-9FCE-2B9AB0D5F4A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87D156-AB81-46ED-A5E6-A9A02EFF3A8B}" type="pres">
      <dgm:prSet presAssocID="{AC7E612B-7764-4C28-9FCE-2B9AB0D5F4A0}" presName="invisiNode" presStyleLbl="node1" presStyleIdx="2" presStyleCnt="4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000099B1-7C95-421D-8D7F-EEE8726C3DB4}" type="pres">
      <dgm:prSet presAssocID="{AC7E612B-7764-4C28-9FCE-2B9AB0D5F4A0}" presName="imagNode" presStyleLbl="fgImgPlace1" presStyleIdx="2" presStyleCnt="4" custScaleX="83153" custScaleY="83153" custLinFactNeighborY="-17928"/>
      <dgm:spPr>
        <a:blipFill rotWithShape="0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scene3d>
          <a:camera prst="perspectiveRelaxedModerately"/>
          <a:lightRig rig="twoPt" dir="t"/>
        </a:scene3d>
        <a:sp3d prstMaterial="flat">
          <a:bevelT w="0" h="101600"/>
        </a:sp3d>
      </dgm:spPr>
      <dgm:t>
        <a:bodyPr/>
        <a:lstStyle/>
        <a:p>
          <a:endParaRPr lang="en-GB"/>
        </a:p>
      </dgm:t>
    </dgm:pt>
    <dgm:pt modelId="{76C83E00-4E3D-46AF-B456-5CE29C4165BD}" type="pres">
      <dgm:prSet presAssocID="{EDB2DC66-B413-432A-B564-0D813588741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F0784C2-C70F-4B04-9A2E-08CE79EE29CC}" type="pres">
      <dgm:prSet presAssocID="{63431C22-8DB1-4E83-B651-5A13E2A77A35}" presName="compNode" presStyleCnt="0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CE7EEFA5-9EB7-4C28-93D5-0B1234852D73}" type="pres">
      <dgm:prSet presAssocID="{63431C22-8DB1-4E83-B651-5A13E2A77A35}" presName="bkgdShape" presStyleLbl="node1" presStyleIdx="3" presStyleCnt="4"/>
      <dgm:spPr/>
      <dgm:t>
        <a:bodyPr/>
        <a:lstStyle/>
        <a:p>
          <a:endParaRPr lang="es-ES"/>
        </a:p>
      </dgm:t>
    </dgm:pt>
    <dgm:pt modelId="{0B11B305-BB2B-41D9-B58B-2D8F9BB296D9}" type="pres">
      <dgm:prSet presAssocID="{63431C22-8DB1-4E83-B651-5A13E2A77A3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AE962-A930-43EF-A9A0-26C21E96957F}" type="pres">
      <dgm:prSet presAssocID="{63431C22-8DB1-4E83-B651-5A13E2A77A35}" presName="invisiNode" presStyleLbl="node1" presStyleIdx="3" presStyleCnt="4"/>
      <dgm:spPr>
        <a:scene3d>
          <a:camera prst="perspectiveRelaxedModerately"/>
          <a:lightRig rig="twoPt" dir="t"/>
        </a:scene3d>
        <a:sp3d prstMaterial="plastic">
          <a:bevelT h="63500"/>
        </a:sp3d>
      </dgm:spPr>
      <dgm:t>
        <a:bodyPr/>
        <a:lstStyle/>
        <a:p>
          <a:endParaRPr lang="en-GB"/>
        </a:p>
      </dgm:t>
    </dgm:pt>
    <dgm:pt modelId="{E98B51E9-B199-4F70-A8D4-E4A6F1B3106D}" type="pres">
      <dgm:prSet presAssocID="{63431C22-8DB1-4E83-B651-5A13E2A77A35}" presName="imagNode" presStyleLbl="fgImgPlace1" presStyleIdx="3" presStyleCnt="4" custScaleX="79198" custScaleY="79198" custLinFactNeighborX="0" custLinFactNeighborY="-19906"/>
      <dgm:spPr>
        <a:blipFill rotWithShape="0"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scene3d>
          <a:camera prst="perspectiveRelaxedModerately"/>
          <a:lightRig rig="twoPt" dir="t"/>
        </a:scene3d>
        <a:sp3d prstMaterial="flat">
          <a:bevelT w="0" h="101600"/>
        </a:sp3d>
      </dgm:spPr>
      <dgm:t>
        <a:bodyPr/>
        <a:lstStyle/>
        <a:p>
          <a:endParaRPr lang="en-GB"/>
        </a:p>
      </dgm:t>
    </dgm:pt>
  </dgm:ptLst>
  <dgm:cxnLst>
    <dgm:cxn modelId="{A0A80FE0-8D9F-423E-8F2F-FE0DAD76CD63}" type="presOf" srcId="{63431C22-8DB1-4E83-B651-5A13E2A77A35}" destId="{CE7EEFA5-9EB7-4C28-93D5-0B1234852D73}" srcOrd="0" destOrd="0" presId="urn:microsoft.com/office/officeart/2005/8/layout/hList7#1"/>
    <dgm:cxn modelId="{DD2C37AE-8487-4908-B538-855174305C38}" type="presOf" srcId="{1D39141E-376E-479D-9928-729ABD485B57}" destId="{00D2A46D-5ED3-478A-A19A-C1E3BAEA014F}" srcOrd="1" destOrd="0" presId="urn:microsoft.com/office/officeart/2005/8/layout/hList7#1"/>
    <dgm:cxn modelId="{607376F7-C31B-4F0C-B674-731D5B94236B}" type="presOf" srcId="{AC7E612B-7764-4C28-9FCE-2B9AB0D5F4A0}" destId="{60153C19-737B-4D93-97E1-1FA7B618209E}" srcOrd="0" destOrd="0" presId="urn:microsoft.com/office/officeart/2005/8/layout/hList7#1"/>
    <dgm:cxn modelId="{2D291319-EF2A-4D6A-B72F-E61361F827AD}" srcId="{BDCFCFE5-CFA6-4960-A3C4-61B26AF96FA3}" destId="{AC7E612B-7764-4C28-9FCE-2B9AB0D5F4A0}" srcOrd="2" destOrd="0" parTransId="{93B01630-59E0-45F9-A522-32CBCA7AAF85}" sibTransId="{EDB2DC66-B413-432A-B564-0D813588741C}"/>
    <dgm:cxn modelId="{6915AB55-BE3A-456B-A32A-58DD9F3AED24}" srcId="{BDCFCFE5-CFA6-4960-A3C4-61B26AF96FA3}" destId="{39AFBEE3-FF3A-4C8A-9CA4-42838190FBF4}" srcOrd="1" destOrd="0" parTransId="{F387057E-D0B0-4A86-A137-8E59988C703E}" sibTransId="{91C9A587-799A-4E93-AB9E-3C688E1B2122}"/>
    <dgm:cxn modelId="{939AF40C-2784-45FF-A4D8-14A83B495344}" type="presOf" srcId="{91C9A587-799A-4E93-AB9E-3C688E1B2122}" destId="{E7C32343-3F83-4C20-8C55-B66E79A97394}" srcOrd="0" destOrd="0" presId="urn:microsoft.com/office/officeart/2005/8/layout/hList7#1"/>
    <dgm:cxn modelId="{B24AD23D-FC57-4807-88F8-182A6EE069EF}" type="presOf" srcId="{BDCFCFE5-CFA6-4960-A3C4-61B26AF96FA3}" destId="{51506BF8-B243-4C22-8580-645B401CD94E}" srcOrd="0" destOrd="0" presId="urn:microsoft.com/office/officeart/2005/8/layout/hList7#1"/>
    <dgm:cxn modelId="{56E6A83E-3C06-4D29-937F-BD767E2879BD}" type="presOf" srcId="{39AFBEE3-FF3A-4C8A-9CA4-42838190FBF4}" destId="{8C194DDD-D765-4389-BFA4-A0EEC008D2BE}" srcOrd="0" destOrd="0" presId="urn:microsoft.com/office/officeart/2005/8/layout/hList7#1"/>
    <dgm:cxn modelId="{FCE8AB1A-5402-4EF1-BABC-10E6662BB44D}" type="presOf" srcId="{1D39141E-376E-479D-9928-729ABD485B57}" destId="{C998968B-D2D6-4AE4-A42E-4AEAA33EEFBA}" srcOrd="0" destOrd="0" presId="urn:microsoft.com/office/officeart/2005/8/layout/hList7#1"/>
    <dgm:cxn modelId="{4D6BFF35-0B41-4C33-A953-6A0E3630A149}" type="presOf" srcId="{39AFBEE3-FF3A-4C8A-9CA4-42838190FBF4}" destId="{1D5E84F7-6ABC-4668-B44D-F7278E87454A}" srcOrd="1" destOrd="0" presId="urn:microsoft.com/office/officeart/2005/8/layout/hList7#1"/>
    <dgm:cxn modelId="{45ABE211-B2A4-48DD-82C6-7E14CA04CB38}" type="presOf" srcId="{EDB2DC66-B413-432A-B564-0D813588741C}" destId="{76C83E00-4E3D-46AF-B456-5CE29C4165BD}" srcOrd="0" destOrd="0" presId="urn:microsoft.com/office/officeart/2005/8/layout/hList7#1"/>
    <dgm:cxn modelId="{A70A67FA-341B-4EFF-9C4C-15C376E01E09}" type="presOf" srcId="{6BC83259-9CFF-4D7A-8850-BA7AF4578504}" destId="{72EF45CD-5DEF-4E9A-ABBF-FC6DF80F88B7}" srcOrd="0" destOrd="0" presId="urn:microsoft.com/office/officeart/2005/8/layout/hList7#1"/>
    <dgm:cxn modelId="{302B2F5B-93BF-4F2B-8C64-215A16A8B7EB}" srcId="{BDCFCFE5-CFA6-4960-A3C4-61B26AF96FA3}" destId="{63431C22-8DB1-4E83-B651-5A13E2A77A35}" srcOrd="3" destOrd="0" parTransId="{13CBDE74-41D9-447B-8361-343C7163374A}" sibTransId="{B00BDACB-EBB4-4E86-9890-257A785D31BC}"/>
    <dgm:cxn modelId="{A8464617-C82A-43C9-91F4-DA5B291AB3D3}" type="presOf" srcId="{63431C22-8DB1-4E83-B651-5A13E2A77A35}" destId="{0B11B305-BB2B-41D9-B58B-2D8F9BB296D9}" srcOrd="1" destOrd="0" presId="urn:microsoft.com/office/officeart/2005/8/layout/hList7#1"/>
    <dgm:cxn modelId="{55CC79B9-C081-4661-BC4F-7D2B1A2582B6}" srcId="{BDCFCFE5-CFA6-4960-A3C4-61B26AF96FA3}" destId="{1D39141E-376E-479D-9928-729ABD485B57}" srcOrd="0" destOrd="0" parTransId="{72D81F37-DAE7-43B3-9284-06AA6E1595EE}" sibTransId="{6BC83259-9CFF-4D7A-8850-BA7AF4578504}"/>
    <dgm:cxn modelId="{DB902835-7AF8-4E98-89FE-DBEDB92BF4A6}" type="presOf" srcId="{AC7E612B-7764-4C28-9FCE-2B9AB0D5F4A0}" destId="{B991D9F1-7E6A-43D3-887C-8ECFC4C89220}" srcOrd="1" destOrd="0" presId="urn:microsoft.com/office/officeart/2005/8/layout/hList7#1"/>
    <dgm:cxn modelId="{2E223532-9018-43FB-B441-8C4ED8D9CEA7}" type="presParOf" srcId="{51506BF8-B243-4C22-8580-645B401CD94E}" destId="{6A283D63-0392-4FE6-94B9-ACAE5AB48E6B}" srcOrd="0" destOrd="0" presId="urn:microsoft.com/office/officeart/2005/8/layout/hList7#1"/>
    <dgm:cxn modelId="{1854F9D8-301E-434D-A50F-DE371A823A7A}" type="presParOf" srcId="{51506BF8-B243-4C22-8580-645B401CD94E}" destId="{3F4F332B-8B34-4FB9-81E3-33EA0318E995}" srcOrd="1" destOrd="0" presId="urn:microsoft.com/office/officeart/2005/8/layout/hList7#1"/>
    <dgm:cxn modelId="{71FE051D-03E9-4A8F-BC42-C985E60BDF0E}" type="presParOf" srcId="{3F4F332B-8B34-4FB9-81E3-33EA0318E995}" destId="{9D650AFB-70F5-4D6C-B323-A897FE6599D6}" srcOrd="0" destOrd="0" presId="urn:microsoft.com/office/officeart/2005/8/layout/hList7#1"/>
    <dgm:cxn modelId="{5FFE9CFB-06DD-46AE-A3DD-8366EA4FEEAB}" type="presParOf" srcId="{9D650AFB-70F5-4D6C-B323-A897FE6599D6}" destId="{C998968B-D2D6-4AE4-A42E-4AEAA33EEFBA}" srcOrd="0" destOrd="0" presId="urn:microsoft.com/office/officeart/2005/8/layout/hList7#1"/>
    <dgm:cxn modelId="{2C38EB38-C270-4192-836F-36335BBD6EF4}" type="presParOf" srcId="{9D650AFB-70F5-4D6C-B323-A897FE6599D6}" destId="{00D2A46D-5ED3-478A-A19A-C1E3BAEA014F}" srcOrd="1" destOrd="0" presId="urn:microsoft.com/office/officeart/2005/8/layout/hList7#1"/>
    <dgm:cxn modelId="{1EE82ACD-9689-44CC-B7AC-5756B0B703BF}" type="presParOf" srcId="{9D650AFB-70F5-4D6C-B323-A897FE6599D6}" destId="{E15A6A12-9908-464E-8E19-FA1A9009D4A2}" srcOrd="2" destOrd="0" presId="urn:microsoft.com/office/officeart/2005/8/layout/hList7#1"/>
    <dgm:cxn modelId="{BA8F5B03-01E9-46DC-8534-FEE32A10F6EB}" type="presParOf" srcId="{9D650AFB-70F5-4D6C-B323-A897FE6599D6}" destId="{0B7306F6-5101-4403-B564-BDA18C28D79B}" srcOrd="3" destOrd="0" presId="urn:microsoft.com/office/officeart/2005/8/layout/hList7#1"/>
    <dgm:cxn modelId="{C92E6C8B-961E-4271-9806-6E637736E62E}" type="presParOf" srcId="{3F4F332B-8B34-4FB9-81E3-33EA0318E995}" destId="{72EF45CD-5DEF-4E9A-ABBF-FC6DF80F88B7}" srcOrd="1" destOrd="0" presId="urn:microsoft.com/office/officeart/2005/8/layout/hList7#1"/>
    <dgm:cxn modelId="{95F455E3-11A8-4CE7-B34A-9C8CA1926395}" type="presParOf" srcId="{3F4F332B-8B34-4FB9-81E3-33EA0318E995}" destId="{3956DFF0-0E32-4BE6-BF2F-4BC66B6AE035}" srcOrd="2" destOrd="0" presId="urn:microsoft.com/office/officeart/2005/8/layout/hList7#1"/>
    <dgm:cxn modelId="{3D2482C0-21D4-44D9-AA9F-137A8E49FE3A}" type="presParOf" srcId="{3956DFF0-0E32-4BE6-BF2F-4BC66B6AE035}" destId="{8C194DDD-D765-4389-BFA4-A0EEC008D2BE}" srcOrd="0" destOrd="0" presId="urn:microsoft.com/office/officeart/2005/8/layout/hList7#1"/>
    <dgm:cxn modelId="{04FD7180-F539-48C5-9961-878627A104B2}" type="presParOf" srcId="{3956DFF0-0E32-4BE6-BF2F-4BC66B6AE035}" destId="{1D5E84F7-6ABC-4668-B44D-F7278E87454A}" srcOrd="1" destOrd="0" presId="urn:microsoft.com/office/officeart/2005/8/layout/hList7#1"/>
    <dgm:cxn modelId="{F16B5EED-0BD0-4C46-B134-24F98289A83F}" type="presParOf" srcId="{3956DFF0-0E32-4BE6-BF2F-4BC66B6AE035}" destId="{D8B4A00D-3F3F-48F9-B488-955CE1A3A62C}" srcOrd="2" destOrd="0" presId="urn:microsoft.com/office/officeart/2005/8/layout/hList7#1"/>
    <dgm:cxn modelId="{631321A0-56D3-4857-BCFA-955913461050}" type="presParOf" srcId="{3956DFF0-0E32-4BE6-BF2F-4BC66B6AE035}" destId="{F5EA186D-4DFD-471A-8A0E-91F32EC9CF77}" srcOrd="3" destOrd="0" presId="urn:microsoft.com/office/officeart/2005/8/layout/hList7#1"/>
    <dgm:cxn modelId="{47B123A0-554A-4B33-AB06-1D9BA3C2CA80}" type="presParOf" srcId="{3F4F332B-8B34-4FB9-81E3-33EA0318E995}" destId="{E7C32343-3F83-4C20-8C55-B66E79A97394}" srcOrd="3" destOrd="0" presId="urn:microsoft.com/office/officeart/2005/8/layout/hList7#1"/>
    <dgm:cxn modelId="{2034A8BB-9A75-45F3-99FF-1CBF7A8E3B3D}" type="presParOf" srcId="{3F4F332B-8B34-4FB9-81E3-33EA0318E995}" destId="{BBCF0ECB-1F17-4285-A377-850EF6F138EC}" srcOrd="4" destOrd="0" presId="urn:microsoft.com/office/officeart/2005/8/layout/hList7#1"/>
    <dgm:cxn modelId="{44C90BAA-8253-455D-83D8-372E46ADB089}" type="presParOf" srcId="{BBCF0ECB-1F17-4285-A377-850EF6F138EC}" destId="{60153C19-737B-4D93-97E1-1FA7B618209E}" srcOrd="0" destOrd="0" presId="urn:microsoft.com/office/officeart/2005/8/layout/hList7#1"/>
    <dgm:cxn modelId="{812C5661-E754-497B-9669-579EF02B9541}" type="presParOf" srcId="{BBCF0ECB-1F17-4285-A377-850EF6F138EC}" destId="{B991D9F1-7E6A-43D3-887C-8ECFC4C89220}" srcOrd="1" destOrd="0" presId="urn:microsoft.com/office/officeart/2005/8/layout/hList7#1"/>
    <dgm:cxn modelId="{44F1F9FE-153D-4235-B360-8815104F180D}" type="presParOf" srcId="{BBCF0ECB-1F17-4285-A377-850EF6F138EC}" destId="{4087D156-AB81-46ED-A5E6-A9A02EFF3A8B}" srcOrd="2" destOrd="0" presId="urn:microsoft.com/office/officeart/2005/8/layout/hList7#1"/>
    <dgm:cxn modelId="{DAE84739-2238-4C90-8C78-42D2BB14F14C}" type="presParOf" srcId="{BBCF0ECB-1F17-4285-A377-850EF6F138EC}" destId="{000099B1-7C95-421D-8D7F-EEE8726C3DB4}" srcOrd="3" destOrd="0" presId="urn:microsoft.com/office/officeart/2005/8/layout/hList7#1"/>
    <dgm:cxn modelId="{205FD3BD-9AE3-4367-BEE3-1F6181C2628D}" type="presParOf" srcId="{3F4F332B-8B34-4FB9-81E3-33EA0318E995}" destId="{76C83E00-4E3D-46AF-B456-5CE29C4165BD}" srcOrd="5" destOrd="0" presId="urn:microsoft.com/office/officeart/2005/8/layout/hList7#1"/>
    <dgm:cxn modelId="{66045D53-AFF2-4FD4-8ECE-820617B087A4}" type="presParOf" srcId="{3F4F332B-8B34-4FB9-81E3-33EA0318E995}" destId="{AF0784C2-C70F-4B04-9A2E-08CE79EE29CC}" srcOrd="6" destOrd="0" presId="urn:microsoft.com/office/officeart/2005/8/layout/hList7#1"/>
    <dgm:cxn modelId="{AEC6275F-BE2F-4786-9F55-2741885A19EF}" type="presParOf" srcId="{AF0784C2-C70F-4B04-9A2E-08CE79EE29CC}" destId="{CE7EEFA5-9EB7-4C28-93D5-0B1234852D73}" srcOrd="0" destOrd="0" presId="urn:microsoft.com/office/officeart/2005/8/layout/hList7#1"/>
    <dgm:cxn modelId="{0ABEDE23-CE9D-4FED-8650-8F8A954F6185}" type="presParOf" srcId="{AF0784C2-C70F-4B04-9A2E-08CE79EE29CC}" destId="{0B11B305-BB2B-41D9-B58B-2D8F9BB296D9}" srcOrd="1" destOrd="0" presId="urn:microsoft.com/office/officeart/2005/8/layout/hList7#1"/>
    <dgm:cxn modelId="{FC209117-D042-4334-BE4C-B12A38FB7C6F}" type="presParOf" srcId="{AF0784C2-C70F-4B04-9A2E-08CE79EE29CC}" destId="{EF6AE962-A930-43EF-A9A0-26C21E96957F}" srcOrd="2" destOrd="0" presId="urn:microsoft.com/office/officeart/2005/8/layout/hList7#1"/>
    <dgm:cxn modelId="{F0AC7145-E600-4BB6-874A-EDD62438F1EA}" type="presParOf" srcId="{AF0784C2-C70F-4B04-9A2E-08CE79EE29CC}" destId="{E98B51E9-B199-4F70-A8D4-E4A6F1B3106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619B0-1E3D-472F-B0E1-0C922F92C0D8}" type="doc">
      <dgm:prSet loTypeId="urn:microsoft.com/office/officeart/2011/layout/RadialPictureList#2" loCatId="pictur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35B5981A-C0D0-4D92-8C3E-B7D9DCEA8B1F}">
      <dgm:prSet custT="1"/>
      <dgm:spPr/>
      <dgm:t>
        <a:bodyPr/>
        <a:lstStyle/>
        <a:p>
          <a:pPr rtl="0"/>
          <a:r>
            <a:rPr lang="en-GB" sz="1800" b="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Core skills are kept internally. Key knowledge about projects is maintained secured within the team, avoiding vendor locking.</a:t>
          </a:r>
          <a:endParaRPr lang="en-GB" sz="1800" b="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gm:t>
    </dgm:pt>
    <dgm:pt modelId="{52ED7F34-65B3-49EF-99C8-E9689336316C}" type="parTrans" cxnId="{EAE75D8A-3C22-4E38-8298-C94C2D7F2790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AC14277F-61E3-465D-B5A0-D1517189EA2B}" type="sibTrans" cxnId="{EAE75D8A-3C22-4E38-8298-C94C2D7F2790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86590957-6A25-4508-BF08-38EF5314E852}">
      <dgm:prSet custT="1"/>
      <dgm:spPr/>
      <dgm:t>
        <a:bodyPr/>
        <a:lstStyle/>
        <a:p>
          <a:pPr rtl="0"/>
          <a:r>
            <a:rPr lang="en-GB" sz="1800" b="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Minimum</a:t>
          </a:r>
          <a:r>
            <a:rPr lang="en-GB" sz="1800" b="0" baseline="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number of internal FTE, allowing for a sustainable team under low workload conditions.</a:t>
          </a:r>
          <a:endParaRPr lang="en-GB" sz="1800" b="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gm:t>
    </dgm:pt>
    <dgm:pt modelId="{C299DA7E-27F3-4FBA-A0B0-B495BFE1733D}" type="parTrans" cxnId="{C5339E6D-29B7-4BBB-AB8E-31878BB5BB05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4C4CF13D-D257-40A9-AB5D-8FCA2F358516}" type="sibTrans" cxnId="{C5339E6D-29B7-4BBB-AB8E-31878BB5BB05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303062C4-FDE8-4F34-92EE-6CB289807530}">
      <dgm:prSet custT="1"/>
      <dgm:spPr/>
      <dgm:t>
        <a:bodyPr/>
        <a:lstStyle/>
        <a:p>
          <a:pPr rtl="0"/>
          <a:r>
            <a:rPr lang="en-GB" sz="1800" b="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International team with internal members located in several countries across Europe.</a:t>
          </a:r>
          <a:endParaRPr lang="en-GB" sz="1800" b="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gm:t>
    </dgm:pt>
    <dgm:pt modelId="{8E5FA746-4377-48F6-95CB-0E682F8BBB10}" type="parTrans" cxnId="{556FBA12-41D8-4463-83BF-80E167134199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CD7484A5-09BF-4B59-BE73-D3B7132DD79D}" type="sibTrans" cxnId="{556FBA12-41D8-4463-83BF-80E167134199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66BAA64E-9107-476A-AEB8-C496A163CC39}">
      <dgm:prSet custT="1"/>
      <dgm:spPr/>
      <dgm:t>
        <a:bodyPr/>
        <a:lstStyle/>
        <a:p>
          <a:pPr rtl="0"/>
          <a:r>
            <a:rPr lang="en-GB" sz="1800" b="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Variable workload managed through a flexible pool of resources from local selected Spanish partners with past experience in Alliance Boots projects.</a:t>
          </a:r>
          <a:endParaRPr lang="en-GB" sz="1800" b="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gm:t>
    </dgm:pt>
    <dgm:pt modelId="{E0FCB15B-15F4-482D-9443-AA8CD3F047BF}" type="parTrans" cxnId="{ECFB5B92-E32D-456B-926D-C5FBE96242C5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EBC91E47-2011-48A3-83B3-94D869EB8452}" type="sibTrans" cxnId="{ECFB5B92-E32D-456B-926D-C5FBE96242C5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772EEC17-F9C8-4F58-B4FB-595607F2F80F}">
      <dgm:prSet/>
      <dgm:spPr/>
      <dgm:t>
        <a:bodyPr/>
        <a:lstStyle/>
        <a:p>
          <a:endParaRPr lang="en-GB" dirty="0"/>
        </a:p>
      </dgm:t>
    </dgm:pt>
    <dgm:pt modelId="{640784C1-410A-46D1-8CF5-9A44D64E0143}" type="parTrans" cxnId="{82870A9B-9A86-4753-A5D8-79A62EF78E06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87FD6079-FDAD-4F3B-936F-5AAC6660650B}" type="sibTrans" cxnId="{82870A9B-9A86-4753-A5D8-79A62EF78E06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328BB513-B494-4F3E-B5A3-3A0A3B562595}">
      <dgm:prSet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GB" b="1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Strategic principles of the resource model</a:t>
          </a:r>
          <a:endParaRPr lang="en-GB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gm:t>
    </dgm:pt>
    <dgm:pt modelId="{9A3EAD0A-5A18-4CE1-A31C-FBBEE41C4204}" type="parTrans" cxnId="{770264B4-3023-411A-B03B-EA19A331E0FC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CF73D6FE-FF52-42D8-A5FE-3147DB03A1A3}" type="sibTrans" cxnId="{770264B4-3023-411A-B03B-EA19A331E0FC}">
      <dgm:prSet/>
      <dgm:spPr/>
      <dgm:t>
        <a:bodyPr/>
        <a:lstStyle/>
        <a:p>
          <a:endParaRPr lang="en-GB">
            <a:latin typeface="Calibri" pitchFamily="34" charset="0"/>
            <a:cs typeface="Calibri" pitchFamily="34" charset="0"/>
          </a:endParaRPr>
        </a:p>
      </dgm:t>
    </dgm:pt>
    <dgm:pt modelId="{7872EEE0-14F1-441A-A717-C2DBB6E5909B}" type="pres">
      <dgm:prSet presAssocID="{A16619B0-1E3D-472F-B0E1-0C922F92C0D8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0D3FB84B-4D10-4308-8D9E-83979A3C788A}" type="pres">
      <dgm:prSet presAssocID="{328BB513-B494-4F3E-B5A3-3A0A3B562595}" presName="Parent" presStyleLbl="node1" presStyleIdx="0" presStyleCnt="2" custLinFactX="-4176" custLinFactNeighborX="-100000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BA99CE67-B8E5-489D-A6BA-5561B71C9221}" type="pres">
      <dgm:prSet presAssocID="{35B5981A-C0D0-4D92-8C3E-B7D9DCEA8B1F}" presName="Accent" presStyleLbl="node1" presStyleIdx="1" presStyleCnt="2" custLinFactNeighborX="-39894"/>
      <dgm:spPr/>
    </dgm:pt>
    <dgm:pt modelId="{0F046CB5-1DB1-44C4-B48B-DCE58A297BC6}" type="pres">
      <dgm:prSet presAssocID="{35B5981A-C0D0-4D92-8C3E-B7D9DCEA8B1F}" presName="Image1" presStyleLbl="fgImgPlace1" presStyleIdx="0" presStyleCnt="4" custLinFactX="-50059" custLinFactNeighborX="-100000"/>
      <dgm:spPr>
        <a:blipFill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20000" r="-20000"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GB"/>
        </a:p>
      </dgm:t>
    </dgm:pt>
    <dgm:pt modelId="{29EA0C61-C56A-44D2-BC56-8977955501BC}" type="pres">
      <dgm:prSet presAssocID="{35B5981A-C0D0-4D92-8C3E-B7D9DCEA8B1F}" presName="Child1" presStyleLbl="revTx" presStyleIdx="0" presStyleCnt="4" custScaleX="335425" custLinFactNeighborX="20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F4170A-0702-478C-8F61-A5604E544FDC}" type="pres">
      <dgm:prSet presAssocID="{86590957-6A25-4508-BF08-38EF5314E852}" presName="Image2" presStyleCnt="0"/>
      <dgm:spPr/>
    </dgm:pt>
    <dgm:pt modelId="{260FCC27-F99A-443F-85B1-A0E7B1A48C47}" type="pres">
      <dgm:prSet presAssocID="{86590957-6A25-4508-BF08-38EF5314E852}" presName="Image" presStyleLbl="fgImgPlace1" presStyleIdx="1" presStyleCnt="4" custLinFactX="-50059" custLinFactNeighborX="-100000"/>
      <dgm:spPr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t="-15000" b="-15000"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GB"/>
        </a:p>
      </dgm:t>
    </dgm:pt>
    <dgm:pt modelId="{D87CA066-E4A2-49EE-95B1-5477A3C540D0}" type="pres">
      <dgm:prSet presAssocID="{86590957-6A25-4508-BF08-38EF5314E852}" presName="Child2" presStyleLbl="revTx" presStyleIdx="1" presStyleCnt="4" custScaleX="335425" custLinFactNeighborX="10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40A65-36B0-48B1-BF74-6B4B34A9B084}" type="pres">
      <dgm:prSet presAssocID="{303062C4-FDE8-4F34-92EE-6CB289807530}" presName="Image3" presStyleCnt="0"/>
      <dgm:spPr/>
    </dgm:pt>
    <dgm:pt modelId="{76969261-9396-4C50-97F5-EF9102D9D222}" type="pres">
      <dgm:prSet presAssocID="{303062C4-FDE8-4F34-92EE-6CB289807530}" presName="Image" presStyleLbl="fgImgPlace1" presStyleIdx="2" presStyleCnt="4" custLinFactX="-50059" custLinFactNeighborX="-100000"/>
      <dgm:spPr>
        <a:blipFill>
          <a:blip xmlns:r="http://schemas.openxmlformats.org/officeDocument/2006/relationships"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GB"/>
        </a:p>
      </dgm:t>
    </dgm:pt>
    <dgm:pt modelId="{0FA2D976-D0A8-4F8E-BBE3-021002734E78}" type="pres">
      <dgm:prSet presAssocID="{303062C4-FDE8-4F34-92EE-6CB289807530}" presName="Child3" presStyleLbl="revTx" presStyleIdx="2" presStyleCnt="4" custScaleX="335425" custLinFactNeighborX="10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CC3DE9-B492-47C6-928D-84F85A658F2B}" type="pres">
      <dgm:prSet presAssocID="{66BAA64E-9107-476A-AEB8-C496A163CC39}" presName="Image4" presStyleCnt="0"/>
      <dgm:spPr/>
    </dgm:pt>
    <dgm:pt modelId="{881ADFD4-51AC-4FFB-814F-8CF6704D198E}" type="pres">
      <dgm:prSet presAssocID="{66BAA64E-9107-476A-AEB8-C496A163CC39}" presName="Image" presStyleLbl="fgImgPlace1" presStyleIdx="3" presStyleCnt="4" custLinFactX="-50059" custLinFactNeighborX="-100000"/>
      <dgm:spPr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26000" r="-26000"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GB"/>
        </a:p>
      </dgm:t>
    </dgm:pt>
    <dgm:pt modelId="{32FECBA8-6F4E-4368-B3A2-19BC7161B2A5}" type="pres">
      <dgm:prSet presAssocID="{66BAA64E-9107-476A-AEB8-C496A163CC39}" presName="Child4" presStyleLbl="revTx" presStyleIdx="3" presStyleCnt="4" custScaleX="335425" custLinFactNeighborX="20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BA6743-CEE0-48EC-9DD2-78E1ABB2923D}" type="presOf" srcId="{328BB513-B494-4F3E-B5A3-3A0A3B562595}" destId="{0D3FB84B-4D10-4308-8D9E-83979A3C788A}" srcOrd="0" destOrd="0" presId="urn:microsoft.com/office/officeart/2011/layout/RadialPictureList#2"/>
    <dgm:cxn modelId="{5AAF5E5A-DCDC-41DB-A479-5BEAE0F7498E}" type="presOf" srcId="{66BAA64E-9107-476A-AEB8-C496A163CC39}" destId="{32FECBA8-6F4E-4368-B3A2-19BC7161B2A5}" srcOrd="0" destOrd="0" presId="urn:microsoft.com/office/officeart/2011/layout/RadialPictureList#2"/>
    <dgm:cxn modelId="{C5339E6D-29B7-4BBB-AB8E-31878BB5BB05}" srcId="{328BB513-B494-4F3E-B5A3-3A0A3B562595}" destId="{86590957-6A25-4508-BF08-38EF5314E852}" srcOrd="1" destOrd="0" parTransId="{C299DA7E-27F3-4FBA-A0B0-B495BFE1733D}" sibTransId="{4C4CF13D-D257-40A9-AB5D-8FCA2F358516}"/>
    <dgm:cxn modelId="{556FBA12-41D8-4463-83BF-80E167134199}" srcId="{328BB513-B494-4F3E-B5A3-3A0A3B562595}" destId="{303062C4-FDE8-4F34-92EE-6CB289807530}" srcOrd="2" destOrd="0" parTransId="{8E5FA746-4377-48F6-95CB-0E682F8BBB10}" sibTransId="{CD7484A5-09BF-4B59-BE73-D3B7132DD79D}"/>
    <dgm:cxn modelId="{0861014D-6285-47D3-9303-C8C20A658B23}" type="presOf" srcId="{35B5981A-C0D0-4D92-8C3E-B7D9DCEA8B1F}" destId="{29EA0C61-C56A-44D2-BC56-8977955501BC}" srcOrd="0" destOrd="0" presId="urn:microsoft.com/office/officeart/2011/layout/RadialPictureList#2"/>
    <dgm:cxn modelId="{82870A9B-9A86-4753-A5D8-79A62EF78E06}" srcId="{328BB513-B494-4F3E-B5A3-3A0A3B562595}" destId="{772EEC17-F9C8-4F58-B4FB-595607F2F80F}" srcOrd="4" destOrd="0" parTransId="{640784C1-410A-46D1-8CF5-9A44D64E0143}" sibTransId="{87FD6079-FDAD-4F3B-936F-5AAC6660650B}"/>
    <dgm:cxn modelId="{770264B4-3023-411A-B03B-EA19A331E0FC}" srcId="{A16619B0-1E3D-472F-B0E1-0C922F92C0D8}" destId="{328BB513-B494-4F3E-B5A3-3A0A3B562595}" srcOrd="0" destOrd="0" parTransId="{9A3EAD0A-5A18-4CE1-A31C-FBBEE41C4204}" sibTransId="{CF73D6FE-FF52-42D8-A5FE-3147DB03A1A3}"/>
    <dgm:cxn modelId="{ECFB5B92-E32D-456B-926D-C5FBE96242C5}" srcId="{328BB513-B494-4F3E-B5A3-3A0A3B562595}" destId="{66BAA64E-9107-476A-AEB8-C496A163CC39}" srcOrd="3" destOrd="0" parTransId="{E0FCB15B-15F4-482D-9443-AA8CD3F047BF}" sibTransId="{EBC91E47-2011-48A3-83B3-94D869EB8452}"/>
    <dgm:cxn modelId="{CB75BA5C-AC6E-4D61-8ED6-49E0F200636D}" type="presOf" srcId="{303062C4-FDE8-4F34-92EE-6CB289807530}" destId="{0FA2D976-D0A8-4F8E-BBE3-021002734E78}" srcOrd="0" destOrd="0" presId="urn:microsoft.com/office/officeart/2011/layout/RadialPictureList#2"/>
    <dgm:cxn modelId="{2F29CFB9-29A5-4B8A-BF0C-71D9EEE594E3}" type="presOf" srcId="{86590957-6A25-4508-BF08-38EF5314E852}" destId="{D87CA066-E4A2-49EE-95B1-5477A3C540D0}" srcOrd="0" destOrd="0" presId="urn:microsoft.com/office/officeart/2011/layout/RadialPictureList#2"/>
    <dgm:cxn modelId="{EAE75D8A-3C22-4E38-8298-C94C2D7F2790}" srcId="{328BB513-B494-4F3E-B5A3-3A0A3B562595}" destId="{35B5981A-C0D0-4D92-8C3E-B7D9DCEA8B1F}" srcOrd="0" destOrd="0" parTransId="{52ED7F34-65B3-49EF-99C8-E9689336316C}" sibTransId="{AC14277F-61E3-465D-B5A0-D1517189EA2B}"/>
    <dgm:cxn modelId="{4DEFAC7F-DCE5-4039-989F-4285A0A408E9}" type="presOf" srcId="{A16619B0-1E3D-472F-B0E1-0C922F92C0D8}" destId="{7872EEE0-14F1-441A-A717-C2DBB6E5909B}" srcOrd="0" destOrd="0" presId="urn:microsoft.com/office/officeart/2011/layout/RadialPictureList#2"/>
    <dgm:cxn modelId="{F8E7F385-0461-4FC7-B2D3-4FF24D8F22C5}" type="presParOf" srcId="{7872EEE0-14F1-441A-A717-C2DBB6E5909B}" destId="{0D3FB84B-4D10-4308-8D9E-83979A3C788A}" srcOrd="0" destOrd="0" presId="urn:microsoft.com/office/officeart/2011/layout/RadialPictureList#2"/>
    <dgm:cxn modelId="{07108C0D-1F2F-466F-8803-9FB2B325E721}" type="presParOf" srcId="{7872EEE0-14F1-441A-A717-C2DBB6E5909B}" destId="{BA99CE67-B8E5-489D-A6BA-5561B71C9221}" srcOrd="1" destOrd="0" presId="urn:microsoft.com/office/officeart/2011/layout/RadialPictureList#2"/>
    <dgm:cxn modelId="{57EC38D8-3BC8-4C97-8815-5D6693920C44}" type="presParOf" srcId="{7872EEE0-14F1-441A-A717-C2DBB6E5909B}" destId="{0F046CB5-1DB1-44C4-B48B-DCE58A297BC6}" srcOrd="2" destOrd="0" presId="urn:microsoft.com/office/officeart/2011/layout/RadialPictureList#2"/>
    <dgm:cxn modelId="{52A61E12-5F09-4178-BFBD-BED8C8655DF1}" type="presParOf" srcId="{7872EEE0-14F1-441A-A717-C2DBB6E5909B}" destId="{29EA0C61-C56A-44D2-BC56-8977955501BC}" srcOrd="3" destOrd="0" presId="urn:microsoft.com/office/officeart/2011/layout/RadialPictureList#2"/>
    <dgm:cxn modelId="{5EDF538D-088C-4CD8-9442-73444B5B889F}" type="presParOf" srcId="{7872EEE0-14F1-441A-A717-C2DBB6E5909B}" destId="{07F4170A-0702-478C-8F61-A5604E544FDC}" srcOrd="4" destOrd="0" presId="urn:microsoft.com/office/officeart/2011/layout/RadialPictureList#2"/>
    <dgm:cxn modelId="{ACDCC57E-C976-4E31-8659-26C9A72C532B}" type="presParOf" srcId="{07F4170A-0702-478C-8F61-A5604E544FDC}" destId="{260FCC27-F99A-443F-85B1-A0E7B1A48C47}" srcOrd="0" destOrd="0" presId="urn:microsoft.com/office/officeart/2011/layout/RadialPictureList#2"/>
    <dgm:cxn modelId="{4EC5D12C-7FDB-47A5-BCC0-BCACA066D061}" type="presParOf" srcId="{7872EEE0-14F1-441A-A717-C2DBB6E5909B}" destId="{D87CA066-E4A2-49EE-95B1-5477A3C540D0}" srcOrd="5" destOrd="0" presId="urn:microsoft.com/office/officeart/2011/layout/RadialPictureList#2"/>
    <dgm:cxn modelId="{66637D7B-F630-4354-B700-1C5D9116B4CD}" type="presParOf" srcId="{7872EEE0-14F1-441A-A717-C2DBB6E5909B}" destId="{3D040A65-36B0-48B1-BF74-6B4B34A9B084}" srcOrd="6" destOrd="0" presId="urn:microsoft.com/office/officeart/2011/layout/RadialPictureList#2"/>
    <dgm:cxn modelId="{E626E1F0-F74F-4B3B-B8A4-F9D116AF28DF}" type="presParOf" srcId="{3D040A65-36B0-48B1-BF74-6B4B34A9B084}" destId="{76969261-9396-4C50-97F5-EF9102D9D222}" srcOrd="0" destOrd="0" presId="urn:microsoft.com/office/officeart/2011/layout/RadialPictureList#2"/>
    <dgm:cxn modelId="{BA2CD1E6-FBAB-442D-A760-F57C064C2865}" type="presParOf" srcId="{7872EEE0-14F1-441A-A717-C2DBB6E5909B}" destId="{0FA2D976-D0A8-4F8E-BBE3-021002734E78}" srcOrd="7" destOrd="0" presId="urn:microsoft.com/office/officeart/2011/layout/RadialPictureList#2"/>
    <dgm:cxn modelId="{A3230E9A-C431-4CDC-845D-580B3C3DD0EF}" type="presParOf" srcId="{7872EEE0-14F1-441A-A717-C2DBB6E5909B}" destId="{56CC3DE9-B492-47C6-928D-84F85A658F2B}" srcOrd="8" destOrd="0" presId="urn:microsoft.com/office/officeart/2011/layout/RadialPictureList#2"/>
    <dgm:cxn modelId="{69691249-AB2D-4A2B-A747-76DE08F5D0B0}" type="presParOf" srcId="{56CC3DE9-B492-47C6-928D-84F85A658F2B}" destId="{881ADFD4-51AC-4FFB-814F-8CF6704D198E}" srcOrd="0" destOrd="0" presId="urn:microsoft.com/office/officeart/2011/layout/RadialPictureList#2"/>
    <dgm:cxn modelId="{C989D66B-7C4A-4BFB-8FC3-958E8887258D}" type="presParOf" srcId="{7872EEE0-14F1-441A-A717-C2DBB6E5909B}" destId="{32FECBA8-6F4E-4368-B3A2-19BC7161B2A5}" srcOrd="9" destOrd="0" presId="urn:microsoft.com/office/officeart/2011/layout/RadialPictureLis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8968B-D2D6-4AE4-A42E-4AEAA33EEFBA}">
      <dsp:nvSpPr>
        <dsp:cNvPr id="0" name=""/>
        <dsp:cNvSpPr/>
      </dsp:nvSpPr>
      <dsp:spPr>
        <a:xfrm>
          <a:off x="1892" y="0"/>
          <a:ext cx="1983904" cy="554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woPt" dir="t"/>
        </a:scene3d>
        <a:sp3d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>
              <a:latin typeface="Calibri" pitchFamily="34" charset="0"/>
              <a:cs typeface="Calibri" pitchFamily="34" charset="0"/>
            </a:rPr>
            <a:t>Integration</a:t>
          </a:r>
          <a:endParaRPr lang="es-ES" sz="24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Software AG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TalenD</a:t>
          </a:r>
          <a:r>
            <a:rPr lang="es-ES" sz="1600" kern="1200" dirty="0" smtClean="0">
              <a:latin typeface="Calibri" pitchFamily="34" charset="0"/>
              <a:cs typeface="Calibri" pitchFamily="34" charset="0"/>
            </a:rPr>
            <a:t> (</a:t>
          </a: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legacy</a:t>
          </a:r>
          <a:r>
            <a:rPr lang="es-ES" sz="1600" kern="1200" dirty="0" smtClean="0">
              <a:latin typeface="Calibri" pitchFamily="34" charset="0"/>
              <a:cs typeface="Calibri" pitchFamily="34" charset="0"/>
            </a:rPr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Datastage</a:t>
          </a:r>
          <a:r>
            <a:rPr lang="es-ES" sz="1600" kern="1200" dirty="0" smtClean="0">
              <a:latin typeface="Calibri" pitchFamily="34" charset="0"/>
              <a:cs typeface="Calibri" pitchFamily="34" charset="0"/>
            </a:rPr>
            <a:t> (</a:t>
          </a: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legacy</a:t>
          </a:r>
          <a:r>
            <a:rPr lang="es-ES" sz="1600" kern="1200" dirty="0" smtClean="0"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1892" y="2217600"/>
        <a:ext cx="1983904" cy="2217600"/>
      </dsp:txXfrm>
    </dsp:sp>
    <dsp:sp modelId="{0B7306F6-5101-4403-B564-BDA18C28D79B}">
      <dsp:nvSpPr>
        <dsp:cNvPr id="0" name=""/>
        <dsp:cNvSpPr/>
      </dsp:nvSpPr>
      <dsp:spPr>
        <a:xfrm>
          <a:off x="298150" y="186913"/>
          <a:ext cx="1452866" cy="145286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woPt" dir="t"/>
        </a:scene3d>
        <a:sp3d prstMaterial="flat">
          <a:bevelT w="0" h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94DDD-D765-4389-BFA4-A0EEC008D2BE}">
      <dsp:nvSpPr>
        <dsp:cNvPr id="0" name=""/>
        <dsp:cNvSpPr/>
      </dsp:nvSpPr>
      <dsp:spPr>
        <a:xfrm>
          <a:off x="2045314" y="0"/>
          <a:ext cx="1983904" cy="554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47499"/>
            <a:satOff val="-15026"/>
            <a:lumOff val="120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woPt" dir="t"/>
        </a:scene3d>
        <a:sp3d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  <a:cs typeface="Calibri" pitchFamily="34" charset="0"/>
            </a:rPr>
            <a:t>Web / </a:t>
          </a:r>
          <a:r>
            <a:rPr lang="es-ES" sz="2400" kern="1200" dirty="0" err="1" smtClean="0">
              <a:latin typeface="Calibri" pitchFamily="34" charset="0"/>
              <a:cs typeface="Calibri" pitchFamily="34" charset="0"/>
            </a:rPr>
            <a:t>eCommerce</a:t>
          </a:r>
          <a:endParaRPr lang="es-ES" sz="24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J2EE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Liferay</a:t>
          </a:r>
          <a:endParaRPr lang="es-ES" sz="16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Magento</a:t>
          </a:r>
          <a:endParaRPr lang="es-ES" sz="16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AngularJS</a:t>
          </a:r>
          <a:endParaRPr lang="es-ES" sz="1600" kern="1200" dirty="0" smtClean="0">
            <a:latin typeface="Calibri" pitchFamily="34" charset="0"/>
            <a:cs typeface="Calibri" pitchFamily="34" charset="0"/>
          </a:endParaRPr>
        </a:p>
      </dsp:txBody>
      <dsp:txXfrm>
        <a:off x="2045314" y="2217600"/>
        <a:ext cx="1983904" cy="2217600"/>
      </dsp:txXfrm>
    </dsp:sp>
    <dsp:sp modelId="{F5EA186D-4DFD-471A-8A0E-91F32EC9CF77}">
      <dsp:nvSpPr>
        <dsp:cNvPr id="0" name=""/>
        <dsp:cNvSpPr/>
      </dsp:nvSpPr>
      <dsp:spPr>
        <a:xfrm>
          <a:off x="2298999" y="186452"/>
          <a:ext cx="1385186" cy="1385186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woPt" dir="t"/>
        </a:scene3d>
        <a:sp3d prstMaterial="flat">
          <a:bevelT w="0" h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53C19-737B-4D93-97E1-1FA7B618209E}">
      <dsp:nvSpPr>
        <dsp:cNvPr id="0" name=""/>
        <dsp:cNvSpPr/>
      </dsp:nvSpPr>
      <dsp:spPr>
        <a:xfrm>
          <a:off x="4088736" y="0"/>
          <a:ext cx="1983904" cy="554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94999"/>
            <a:satOff val="-30051"/>
            <a:lumOff val="24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woPt" dir="t"/>
        </a:scene3d>
        <a:sp3d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  <a:cs typeface="Calibri" pitchFamily="34" charset="0"/>
            </a:rPr>
            <a:t>Mobile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PhoneGap</a:t>
          </a:r>
          <a:r>
            <a:rPr lang="es-ES" sz="1600" kern="1200" dirty="0" smtClean="0">
              <a:latin typeface="Calibri" pitchFamily="34" charset="0"/>
              <a:cs typeface="Calibri" pitchFamily="34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Ionic</a:t>
          </a:r>
          <a:endParaRPr lang="es-ES" sz="16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AngularJS</a:t>
          </a:r>
          <a:endParaRPr lang="es-ES" sz="16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REST (Java, Node.js)</a:t>
          </a:r>
        </a:p>
      </dsp:txBody>
      <dsp:txXfrm>
        <a:off x="4088736" y="2217600"/>
        <a:ext cx="1983904" cy="2217600"/>
      </dsp:txXfrm>
    </dsp:sp>
    <dsp:sp modelId="{000099B1-7C95-421D-8D7F-EEE8726C3DB4}">
      <dsp:nvSpPr>
        <dsp:cNvPr id="0" name=""/>
        <dsp:cNvSpPr/>
      </dsp:nvSpPr>
      <dsp:spPr>
        <a:xfrm>
          <a:off x="4313122" y="157172"/>
          <a:ext cx="1535130" cy="1535130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woPt" dir="t"/>
        </a:scene3d>
        <a:sp3d prstMaterial="flat">
          <a:bevelT w="0" h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EEFA5-9EB7-4C28-93D5-0B1234852D73}">
      <dsp:nvSpPr>
        <dsp:cNvPr id="0" name=""/>
        <dsp:cNvSpPr/>
      </dsp:nvSpPr>
      <dsp:spPr>
        <a:xfrm>
          <a:off x="6132157" y="0"/>
          <a:ext cx="1983904" cy="554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742498"/>
            <a:satOff val="-45077"/>
            <a:lumOff val="36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woPt" dir="t"/>
        </a:scene3d>
        <a:sp3d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  <a:cs typeface="Calibri" pitchFamily="34" charset="0"/>
            </a:rPr>
            <a:t>BI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QlikView</a:t>
          </a:r>
          <a:endParaRPr lang="es-ES" sz="1600" kern="1200" dirty="0" smtClean="0">
            <a:latin typeface="Calibri" pitchFamily="34" charset="0"/>
            <a:cs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libri" pitchFamily="34" charset="0"/>
              <a:cs typeface="Calibri" pitchFamily="34" charset="0"/>
            </a:rPr>
            <a:t>DWH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libri" pitchFamily="34" charset="0"/>
              <a:cs typeface="Calibri" pitchFamily="34" charset="0"/>
            </a:rPr>
            <a:t>NoSQL</a:t>
          </a:r>
          <a:endParaRPr lang="es-ES" sz="1600" kern="1200" dirty="0">
            <a:latin typeface="Calibri" pitchFamily="34" charset="0"/>
            <a:cs typeface="Calibri" pitchFamily="34" charset="0"/>
          </a:endParaRPr>
        </a:p>
      </dsp:txBody>
      <dsp:txXfrm>
        <a:off x="6132157" y="2217600"/>
        <a:ext cx="1983904" cy="2217600"/>
      </dsp:txXfrm>
    </dsp:sp>
    <dsp:sp modelId="{E98B51E9-B199-4F70-A8D4-E4A6F1B3106D}">
      <dsp:nvSpPr>
        <dsp:cNvPr id="0" name=""/>
        <dsp:cNvSpPr/>
      </dsp:nvSpPr>
      <dsp:spPr>
        <a:xfrm>
          <a:off x="6393052" y="157163"/>
          <a:ext cx="1462115" cy="1462115"/>
        </a:xfrm>
        <a:prstGeom prst="ellipse">
          <a:avLst/>
        </a:prstGeom>
        <a:blipFill rotWithShape="0"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woPt" dir="t"/>
        </a:scene3d>
        <a:sp3d prstMaterial="flat">
          <a:bevelT w="0" h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83D63-0392-4FE6-94B9-ACAE5AB48E6B}">
      <dsp:nvSpPr>
        <dsp:cNvPr id="0" name=""/>
        <dsp:cNvSpPr/>
      </dsp:nvSpPr>
      <dsp:spPr>
        <a:xfrm>
          <a:off x="324718" y="4435200"/>
          <a:ext cx="7468518" cy="8316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woPt" dir="t"/>
        </a:scene3d>
        <a:sp3d prstMaterial="plastic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FB84B-4D10-4308-8D9E-83979A3C788A}">
      <dsp:nvSpPr>
        <dsp:cNvPr id="0" name=""/>
        <dsp:cNvSpPr/>
      </dsp:nvSpPr>
      <dsp:spPr>
        <a:xfrm>
          <a:off x="0" y="1428962"/>
          <a:ext cx="2237971" cy="223777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Strategic principles of the resource model</a:t>
          </a:r>
          <a:endParaRPr lang="en-GB" sz="2300" kern="120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sp:txBody>
      <dsp:txXfrm>
        <a:off x="327743" y="1756676"/>
        <a:ext cx="1582485" cy="1582343"/>
      </dsp:txXfrm>
    </dsp:sp>
    <dsp:sp modelId="{BA99CE67-B8E5-489D-A6BA-5561B71C9221}">
      <dsp:nvSpPr>
        <dsp:cNvPr id="0" name=""/>
        <dsp:cNvSpPr/>
      </dsp:nvSpPr>
      <dsp:spPr>
        <a:xfrm>
          <a:off x="-1565134" y="184563"/>
          <a:ext cx="4510766" cy="4702028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046CB5-1DB1-44C4-B48B-DCE58A297BC6}">
      <dsp:nvSpPr>
        <dsp:cNvPr id="0" name=""/>
        <dsp:cNvSpPr/>
      </dsp:nvSpPr>
      <dsp:spPr>
        <a:xfrm>
          <a:off x="1227496" y="0"/>
          <a:ext cx="1199147" cy="1198897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EA0C61-C56A-44D2-BC56-8977955501BC}">
      <dsp:nvSpPr>
        <dsp:cNvPr id="0" name=""/>
        <dsp:cNvSpPr/>
      </dsp:nvSpPr>
      <dsp:spPr>
        <a:xfrm>
          <a:off x="2751863" y="15337"/>
          <a:ext cx="5384293" cy="1160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800" b="0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Core skills are kept internally. Key knowledge about projects is maintained secured within the team, avoiding vendor locking.</a:t>
          </a:r>
          <a:endParaRPr lang="en-GB" sz="1800" b="0" kern="120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sp:txBody>
      <dsp:txXfrm>
        <a:off x="2751863" y="15337"/>
        <a:ext cx="5384293" cy="1160552"/>
      </dsp:txXfrm>
    </dsp:sp>
    <dsp:sp modelId="{260FCC27-F99A-443F-85B1-A0E7B1A48C47}">
      <dsp:nvSpPr>
        <dsp:cNvPr id="0" name=""/>
        <dsp:cNvSpPr/>
      </dsp:nvSpPr>
      <dsp:spPr>
        <a:xfrm>
          <a:off x="2113223" y="1116584"/>
          <a:ext cx="1199147" cy="1198897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7CA066-E4A2-49EE-95B1-5477A3C540D0}">
      <dsp:nvSpPr>
        <dsp:cNvPr id="0" name=""/>
        <dsp:cNvSpPr/>
      </dsp:nvSpPr>
      <dsp:spPr>
        <a:xfrm>
          <a:off x="3472691" y="1137546"/>
          <a:ext cx="5384293" cy="1160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800" b="0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Minimum</a:t>
          </a:r>
          <a:r>
            <a:rPr lang="en-GB" sz="1800" b="0" kern="1200" baseline="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number of internal FTE, allowing for a sustainable team under low workload conditions.</a:t>
          </a:r>
          <a:endParaRPr lang="en-GB" sz="1800" b="0" kern="120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sp:txBody>
      <dsp:txXfrm>
        <a:off x="3472691" y="1137546"/>
        <a:ext cx="5384293" cy="1160552"/>
      </dsp:txXfrm>
    </dsp:sp>
    <dsp:sp modelId="{76969261-9396-4C50-97F5-EF9102D9D222}">
      <dsp:nvSpPr>
        <dsp:cNvPr id="0" name=""/>
        <dsp:cNvSpPr/>
      </dsp:nvSpPr>
      <dsp:spPr>
        <a:xfrm>
          <a:off x="2108624" y="2758230"/>
          <a:ext cx="1199147" cy="1198897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A2D976-D0A8-4F8E-BBE3-021002734E78}">
      <dsp:nvSpPr>
        <dsp:cNvPr id="0" name=""/>
        <dsp:cNvSpPr/>
      </dsp:nvSpPr>
      <dsp:spPr>
        <a:xfrm>
          <a:off x="3472691" y="2777658"/>
          <a:ext cx="5384293" cy="1160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800" b="0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International team with internal members located in several countries across Europe.</a:t>
          </a:r>
          <a:endParaRPr lang="en-GB" sz="1800" b="0" kern="120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sp:txBody>
      <dsp:txXfrm>
        <a:off x="3472691" y="2777658"/>
        <a:ext cx="5384293" cy="1160552"/>
      </dsp:txXfrm>
    </dsp:sp>
    <dsp:sp modelId="{881ADFD4-51AC-4FFB-814F-8CF6704D198E}">
      <dsp:nvSpPr>
        <dsp:cNvPr id="0" name=""/>
        <dsp:cNvSpPr/>
      </dsp:nvSpPr>
      <dsp:spPr>
        <a:xfrm>
          <a:off x="1227496" y="3913670"/>
          <a:ext cx="1199147" cy="1198897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FECBA8-6F4E-4368-B3A2-19BC7161B2A5}">
      <dsp:nvSpPr>
        <dsp:cNvPr id="0" name=""/>
        <dsp:cNvSpPr/>
      </dsp:nvSpPr>
      <dsp:spPr>
        <a:xfrm>
          <a:off x="2751863" y="3938211"/>
          <a:ext cx="5384293" cy="1160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800" b="0" kern="12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Variable workload managed through a flexible pool of resources from local selected Spanish partners with past experience in Alliance Boots projects.</a:t>
          </a:r>
          <a:endParaRPr lang="en-GB" sz="1800" b="0" kern="1200" dirty="0">
            <a:solidFill>
              <a:schemeClr val="accent6"/>
            </a:solidFill>
            <a:latin typeface="Calibri" pitchFamily="34" charset="0"/>
            <a:cs typeface="Calibri" pitchFamily="34" charset="0"/>
          </a:endParaRPr>
        </a:p>
      </dsp:txBody>
      <dsp:txXfrm>
        <a:off x="2751863" y="3938211"/>
        <a:ext cx="5384293" cy="1160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#2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8967B-EA4B-4840-9FBD-D9560225C72D}" type="datetimeFigureOut">
              <a:rPr lang="es-ES" smtClean="0"/>
              <a:pPr/>
              <a:t>26/10/2014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50187-187E-499C-9F0E-EBDF198A65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01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28D1F-C79E-4210-9DE1-0E7FA3D4AB14}" type="datetimeFigureOut">
              <a:rPr lang="en-GB" smtClean="0"/>
              <a:pPr/>
              <a:t>26/10/2014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B6A8D-805B-48E2-965C-0016DD6675C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E1535-0287-48A4-8570-249F39E620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8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EDF4DFB-0D89-45EC-8292-82318E8D42CE}" type="slidenum">
              <a:rPr lang="en-GB" sz="1200" smtClean="0">
                <a:solidFill>
                  <a:prstClr val="black"/>
                </a:solidFill>
              </a:rPr>
              <a:pPr eaLnBrk="1" hangingPunct="1"/>
              <a:t>8</a:t>
            </a:fld>
            <a:endParaRPr lang="en-GB" sz="1200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4682527"/>
            <a:ext cx="5727700" cy="4435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2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429000"/>
            <a:ext cx="719138" cy="2908300"/>
          </a:xfrm>
          <a:prstGeom prst="rect">
            <a:avLst/>
          </a:prstGeom>
          <a:solidFill>
            <a:srgbClr val="0073C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3893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19138" y="3429000"/>
            <a:ext cx="4716462" cy="2908300"/>
          </a:xfrm>
          <a:prstGeom prst="rect">
            <a:avLst/>
          </a:prstGeom>
          <a:solidFill>
            <a:srgbClr val="0073C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3893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435600" y="3429000"/>
            <a:ext cx="3708400" cy="2908300"/>
          </a:xfrm>
          <a:prstGeom prst="rect">
            <a:avLst/>
          </a:prstGeom>
          <a:solidFill>
            <a:srgbClr val="009B7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3893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81313" y="5410200"/>
            <a:ext cx="226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FFFFFF"/>
                </a:solidFill>
              </a:rPr>
              <a:t>future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718175" y="5408613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</a:rPr>
              <a:t>focus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19138" y="3429000"/>
            <a:ext cx="0" cy="2908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3893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178425" y="5407025"/>
            <a:ext cx="503238" cy="504825"/>
          </a:xfrm>
          <a:prstGeom prst="plus">
            <a:avLst>
              <a:gd name="adj" fmla="val 35014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3893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042988" y="3429000"/>
            <a:ext cx="0" cy="2908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3893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8893175" y="3429000"/>
            <a:ext cx="0" cy="2908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3893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84213" y="6381750"/>
            <a:ext cx="81851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 sz="800">
                <a:solidFill>
                  <a:srgbClr val="808080"/>
                </a:solidFill>
              </a:rPr>
              <a:t>This presentation including graphics is owned by Alliance Healthcare. No part of this presentation may be printed, reproduced, stored in a retrieval system, or transmitted in any form or by any means electronic, mechanical, photographic, recorded or otherwise without the prior written permission of Alliance Healthcare.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9" y="1438275"/>
            <a:ext cx="5653062" cy="539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9" y="1978025"/>
            <a:ext cx="5653062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1D9E-E0D3-4C91-991E-0452ED72BB71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  <p:pic>
        <p:nvPicPr>
          <p:cNvPr id="18" name="17 Imagen" descr="TSF Logo Zaragoz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43074" cy="806056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1288"/>
            <a:ext cx="1687513" cy="74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36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C606-1317-4B5B-A990-AE4C45D31446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0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33363"/>
            <a:ext cx="2149475" cy="591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875" y="233363"/>
            <a:ext cx="6299200" cy="591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9043-F2CC-4119-8384-35048996C352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233363"/>
            <a:ext cx="6478588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330325"/>
            <a:ext cx="4224338" cy="4814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30325"/>
            <a:ext cx="4224337" cy="4814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E530-D66B-4AAF-8B74-B472CD903A55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7D5827A-B006-489C-91D9-DEDEC30754DE}" type="datetime1">
              <a:rPr lang="de-DE">
                <a:solidFill>
                  <a:srgbClr val="003893"/>
                </a:solidFill>
              </a:rPr>
              <a:pPr>
                <a:defRPr/>
              </a:pPr>
              <a:t>26.10.2014</a:t>
            </a:fld>
            <a:endParaRPr lang="de-DE" dirty="0">
              <a:solidFill>
                <a:srgbClr val="003893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6865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7736-384B-434B-8321-33E8120215DA}" type="slidenum">
              <a:rPr lang="de-DE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DE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4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233363"/>
            <a:ext cx="6478588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9875" y="1330325"/>
            <a:ext cx="8601075" cy="4814888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311C7-8E8F-4FBC-8AD1-17595AE995BD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1196752"/>
            <a:ext cx="8930479" cy="5040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199" y="116632"/>
            <a:ext cx="6478588" cy="4593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7504" y="631914"/>
            <a:ext cx="6481763" cy="4320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DF9A-DE1F-4ECE-BBE2-868B393A391E}" type="slidenum">
              <a:rPr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2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6CC5-8C48-4040-981F-DC0C054CB63E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4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DFE64-5BBC-4606-9FB5-9E7549EA2F24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8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1330325"/>
            <a:ext cx="4224338" cy="4814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30325"/>
            <a:ext cx="4224337" cy="4814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D7DAE-5C53-42D1-A668-918EED672A19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8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392BA-55E7-45AF-8B53-589E1F96C9A2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5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DB0B-2FD4-484F-86A1-4984AC18928C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6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11E6-8FDE-4251-9F1E-4F8B86988CA9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5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EF6DF-D7B9-42EF-A3F4-7FE6E8D81114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3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8C48-3C61-4AA3-B1B5-79CA2089D103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9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33475"/>
            <a:ext cx="9140825" cy="5218113"/>
          </a:xfrm>
          <a:prstGeom prst="rect">
            <a:avLst/>
          </a:prstGeom>
          <a:solidFill>
            <a:srgbClr val="0073CF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389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233363"/>
            <a:ext cx="60309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  <a:br>
              <a:rPr lang="en-GB" smtClean="0"/>
            </a:b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330325"/>
            <a:ext cx="8601075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9875" y="6524625"/>
            <a:ext cx="3603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491F537F-1B42-4CEC-9DEB-07D815A2ADB3}" type="slidenum">
              <a:rPr lang="en-GB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524625"/>
            <a:ext cx="42973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4213" y="6381750"/>
            <a:ext cx="81851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 sz="800">
                <a:solidFill>
                  <a:srgbClr val="808080"/>
                </a:solidFill>
              </a:rPr>
              <a:t>This presentation including graphics is owned by Alliance Healthcare. No part of this presentation may be printed, reproduced, stored in a retrieval system, or transmitted in any form or by any means electronic, mechanical, photographic, recorded or otherwise without the prior written permission of Alliance Healthcare.</a:t>
            </a:r>
          </a:p>
        </p:txBody>
      </p:sp>
      <p:pic>
        <p:nvPicPr>
          <p:cNvPr id="9" name="8 Imagen" descr="TSF Logo Zaragoza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358082" y="142852"/>
            <a:ext cx="1643074" cy="806056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429256" y="141288"/>
            <a:ext cx="1687513" cy="74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992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  <p:sldLayoutId id="2147484691" r:id="rId12"/>
    <p:sldLayoutId id="2147484692" r:id="rId13"/>
    <p:sldLayoutId id="2147484693" r:id="rId14"/>
    <p:sldLayoutId id="2147484694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3C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3C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3C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3C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3C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3C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3C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3C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3C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73CF"/>
          </a:solidFill>
          <a:latin typeface="+mn-lt"/>
          <a:ea typeface="ＭＳ Ｐゴシック" pitchFamily="34" charset="-128"/>
          <a:cs typeface="+mn-cs"/>
        </a:defRPr>
      </a:lvl1pPr>
      <a:lvl2pPr marL="355600" indent="-176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ea typeface="ＭＳ Ｐゴシック" pitchFamily="34" charset="-128"/>
        </a:defRPr>
      </a:lvl2pPr>
      <a:lvl3pPr marL="723900" indent="-873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73CF"/>
          </a:solidFill>
          <a:latin typeface="+mn-lt"/>
          <a:ea typeface="ＭＳ Ｐゴシック" pitchFamily="34" charset="-128"/>
        </a:defRPr>
      </a:lvl3pPr>
      <a:lvl4pPr marL="1079500" indent="-176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73CF"/>
          </a:solidFill>
          <a:latin typeface="+mn-lt"/>
          <a:ea typeface="ＭＳ Ｐゴシック" pitchFamily="34" charset="-128"/>
        </a:defRPr>
      </a:lvl4pPr>
      <a:lvl5pPr marL="1435100" indent="-176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73CF"/>
          </a:solidFill>
          <a:latin typeface="+mn-lt"/>
          <a:ea typeface="ＭＳ Ｐゴシック" pitchFamily="34" charset="-128"/>
        </a:defRPr>
      </a:lvl5pPr>
      <a:lvl6pPr marL="1892300" indent="-176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73CF"/>
          </a:solidFill>
          <a:latin typeface="+mn-lt"/>
          <a:ea typeface="+mn-ea"/>
        </a:defRPr>
      </a:lvl6pPr>
      <a:lvl7pPr marL="2349500" indent="-176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73CF"/>
          </a:solidFill>
          <a:latin typeface="+mn-lt"/>
          <a:ea typeface="+mn-ea"/>
        </a:defRPr>
      </a:lvl7pPr>
      <a:lvl8pPr marL="2806700" indent="-176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73CF"/>
          </a:solidFill>
          <a:latin typeface="+mn-lt"/>
          <a:ea typeface="+mn-ea"/>
        </a:defRPr>
      </a:lvl8pPr>
      <a:lvl9pPr marL="3263900" indent="-176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73C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51520" y="908050"/>
            <a:ext cx="6408712" cy="504726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IT resources – TSF-Z</a:t>
            </a:r>
          </a:p>
        </p:txBody>
      </p:sp>
      <p:sp>
        <p:nvSpPr>
          <p:cNvPr id="17409" name="Subtitle 2"/>
          <p:cNvSpPr>
            <a:spLocks noGrp="1"/>
          </p:cNvSpPr>
          <p:nvPr>
            <p:ph type="subTitle" idx="1"/>
          </p:nvPr>
        </p:nvSpPr>
        <p:spPr>
          <a:xfrm>
            <a:off x="323528" y="1857364"/>
            <a:ext cx="6034422" cy="13567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Javier Arregui </a:t>
            </a:r>
          </a:p>
          <a:p>
            <a:pPr>
              <a:spcBef>
                <a:spcPts val="600"/>
              </a:spcBef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Director of TSF Zaragoza – Alliance Healthcare</a:t>
            </a:r>
          </a:p>
          <a:p>
            <a:pPr>
              <a:spcBef>
                <a:spcPts val="600"/>
              </a:spcBef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javier.arregui@alliance-healthcare.net</a:t>
            </a:r>
          </a:p>
          <a:p>
            <a:pPr>
              <a:spcBef>
                <a:spcPts val="600"/>
              </a:spcBef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27</a:t>
            </a:r>
            <a:r>
              <a:rPr lang="en-GB" sz="18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October 2014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8DB8AFB-5BB8-4B9D-8A56-6C453D26D2E6}" type="slidenum">
              <a:rPr lang="en-US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1</a:t>
            </a:fld>
            <a:endParaRPr lang="en-US" dirty="0" smtClean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Imagen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711" y="1554392"/>
            <a:ext cx="1952625" cy="800100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5" cstate="print">
            <a:lum bright="25000" contrast="-40000"/>
          </a:blip>
          <a:srcRect/>
          <a:stretch>
            <a:fillRect/>
          </a:stretch>
        </p:blipFill>
        <p:spPr bwMode="auto">
          <a:xfrm rot="10800000">
            <a:off x="5726404" y="1324641"/>
            <a:ext cx="886460" cy="8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5135239" y="2169826"/>
            <a:ext cx="186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9900"/>
                </a:solidFill>
                <a:latin typeface="Corbel" panose="020B0503020204020204" pitchFamily="34" charset="0"/>
              </a:rPr>
              <a:t>VII </a:t>
            </a:r>
            <a:r>
              <a:rPr lang="es-ES" b="1" dirty="0" err="1">
                <a:solidFill>
                  <a:srgbClr val="FF9900"/>
                </a:solidFill>
                <a:latin typeface="Corbel" panose="020B0503020204020204" pitchFamily="34" charset="0"/>
              </a:rPr>
              <a:t>ProCOM</a:t>
            </a:r>
            <a:r>
              <a:rPr lang="es-ES" b="1" dirty="0">
                <a:solidFill>
                  <a:srgbClr val="FF9900"/>
                </a:solidFill>
                <a:latin typeface="Corbel" panose="020B0503020204020204" pitchFamily="34" charset="0"/>
              </a:rPr>
              <a:t> 2014</a:t>
            </a:r>
            <a:endParaRPr lang="es-ES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dirty="0" smtClean="0">
                <a:latin typeface="Calibri" pitchFamily="34" charset="0"/>
                <a:cs typeface="Calibri" pitchFamily="34" charset="0"/>
              </a:rPr>
              <a:t>Key </a:t>
            </a:r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messages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400" dirty="0" smtClean="0">
                <a:latin typeface="Calibri" pitchFamily="34" charset="0"/>
                <a:cs typeface="Calibri" pitchFamily="34" charset="0"/>
              </a:rPr>
            </a:br>
            <a:endParaRPr lang="en-US" sz="20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800" dirty="0" err="1" smtClean="0">
                <a:latin typeface="Calibri" pitchFamily="34" charset="0"/>
              </a:rPr>
              <a:t>We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only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recruit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through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our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partners</a:t>
            </a:r>
            <a:r>
              <a:rPr lang="es-ES" sz="1800" dirty="0" smtClean="0">
                <a:latin typeface="Calibri" pitchFamily="34" charset="0"/>
              </a:rPr>
              <a:t>, </a:t>
            </a:r>
            <a:r>
              <a:rPr lang="es-ES" sz="1800" dirty="0" err="1" smtClean="0">
                <a:latin typeface="Calibri" pitchFamily="34" charset="0"/>
              </a:rPr>
              <a:t>Hiberus</a:t>
            </a:r>
            <a:r>
              <a:rPr lang="es-ES" sz="1800" dirty="0" smtClean="0">
                <a:latin typeface="Calibri" pitchFamily="34" charset="0"/>
              </a:rPr>
              <a:t> and </a:t>
            </a:r>
            <a:r>
              <a:rPr lang="es-ES" sz="1800" dirty="0" err="1" smtClean="0">
                <a:latin typeface="Calibri" pitchFamily="34" charset="0"/>
              </a:rPr>
              <a:t>Keensoft</a:t>
            </a:r>
            <a:r>
              <a:rPr lang="es-ES" sz="18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err="1" smtClean="0">
                <a:latin typeface="Calibri" pitchFamily="34" charset="0"/>
              </a:rPr>
              <a:t>Strong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future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career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opportunities</a:t>
            </a:r>
            <a:r>
              <a:rPr lang="es-ES" sz="18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Calibri" pitchFamily="34" charset="0"/>
              </a:rPr>
              <a:t>English </a:t>
            </a:r>
            <a:r>
              <a:rPr lang="es-ES" sz="1800" dirty="0" err="1" smtClean="0">
                <a:latin typeface="Calibri" pitchFamily="34" charset="0"/>
              </a:rPr>
              <a:t>language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skills</a:t>
            </a:r>
            <a:r>
              <a:rPr lang="es-ES" sz="1800" dirty="0" smtClean="0">
                <a:latin typeface="Calibri" pitchFamily="34" charset="0"/>
              </a:rPr>
              <a:t> are </a:t>
            </a:r>
            <a:r>
              <a:rPr lang="es-ES" sz="1800" dirty="0" err="1" smtClean="0">
                <a:latin typeface="Calibri" pitchFamily="34" charset="0"/>
              </a:rPr>
              <a:t>absolutely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mandatory</a:t>
            </a:r>
            <a:r>
              <a:rPr lang="es-ES" sz="1800" dirty="0" smtClean="0">
                <a:latin typeface="Calibri" pitchFamily="34" charset="0"/>
              </a:rPr>
              <a:t>. </a:t>
            </a:r>
            <a:r>
              <a:rPr lang="es-ES" sz="1800" dirty="0" err="1" smtClean="0">
                <a:latin typeface="Calibri" pitchFamily="34" charset="0"/>
              </a:rPr>
              <a:t>We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work</a:t>
            </a:r>
            <a:r>
              <a:rPr lang="es-ES" sz="1800" dirty="0" smtClean="0">
                <a:latin typeface="Calibri" pitchFamily="34" charset="0"/>
              </a:rPr>
              <a:t> in a </a:t>
            </a:r>
            <a:r>
              <a:rPr lang="es-ES" sz="1800" dirty="0" err="1" smtClean="0">
                <a:latin typeface="Calibri" pitchFamily="34" charset="0"/>
              </a:rPr>
              <a:t>trully</a:t>
            </a:r>
            <a:r>
              <a:rPr lang="es-ES" sz="1800" dirty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international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environment</a:t>
            </a:r>
            <a:r>
              <a:rPr lang="es-ES" sz="18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Calibri" pitchFamily="34" charset="0"/>
              </a:rPr>
              <a:t>Technologies </a:t>
            </a:r>
            <a:r>
              <a:rPr lang="es-ES" sz="1800" dirty="0" err="1" smtClean="0">
                <a:latin typeface="Calibri" pitchFamily="34" charset="0"/>
              </a:rPr>
              <a:t>we’re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interested</a:t>
            </a:r>
            <a:r>
              <a:rPr lang="es-ES" sz="1800" dirty="0" smtClean="0">
                <a:latin typeface="Calibri" pitchFamily="34" charset="0"/>
              </a:rPr>
              <a:t> in, </a:t>
            </a:r>
            <a:r>
              <a:rPr lang="es-ES" sz="1800" dirty="0" err="1" smtClean="0">
                <a:latin typeface="Calibri" pitchFamily="34" charset="0"/>
              </a:rPr>
              <a:t>split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into</a:t>
            </a:r>
            <a:r>
              <a:rPr lang="es-ES" sz="1800" dirty="0" smtClean="0">
                <a:latin typeface="Calibri" pitchFamily="34" charset="0"/>
              </a:rPr>
              <a:t> “</a:t>
            </a:r>
            <a:r>
              <a:rPr lang="es-ES" sz="1800" dirty="0" err="1" smtClean="0">
                <a:latin typeface="Calibri" pitchFamily="34" charset="0"/>
              </a:rPr>
              <a:t>stable</a:t>
            </a:r>
            <a:r>
              <a:rPr lang="es-ES" sz="1800" dirty="0" smtClean="0">
                <a:latin typeface="Calibri" pitchFamily="34" charset="0"/>
              </a:rPr>
              <a:t>” and “</a:t>
            </a:r>
            <a:r>
              <a:rPr lang="es-ES" sz="1800" dirty="0" err="1" smtClean="0">
                <a:latin typeface="Calibri" pitchFamily="34" charset="0"/>
              </a:rPr>
              <a:t>quickly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evolving</a:t>
            </a:r>
            <a:r>
              <a:rPr lang="es-ES" sz="1800" dirty="0" smtClean="0">
                <a:latin typeface="Calibri" pitchFamily="34" charset="0"/>
              </a:rPr>
              <a:t>”.</a:t>
            </a:r>
          </a:p>
          <a:p>
            <a:pPr marL="717550" lvl="1" indent="-358775">
              <a:buFont typeface="Wingdings" panose="05000000000000000000" pitchFamily="2" charset="2"/>
              <a:buChar char="Ø"/>
            </a:pPr>
            <a:r>
              <a:rPr lang="es-ES" sz="1800" dirty="0" err="1" smtClean="0">
                <a:latin typeface="Calibri" pitchFamily="34" charset="0"/>
              </a:rPr>
              <a:t>Stable</a:t>
            </a:r>
            <a:r>
              <a:rPr lang="es-ES" sz="1800" dirty="0" smtClean="0">
                <a:latin typeface="Calibri" pitchFamily="34" charset="0"/>
              </a:rPr>
              <a:t>:</a:t>
            </a:r>
          </a:p>
          <a:p>
            <a:pPr marL="1085850" lvl="2" indent="-358775">
              <a:buFont typeface="Wingdings" panose="05000000000000000000" pitchFamily="2" charset="2"/>
              <a:buChar char="v"/>
            </a:pPr>
            <a:r>
              <a:rPr lang="es-ES" sz="1400" dirty="0" smtClean="0">
                <a:latin typeface="Calibri" pitchFamily="34" charset="0"/>
              </a:rPr>
              <a:t>Software AG</a:t>
            </a:r>
          </a:p>
          <a:p>
            <a:pPr marL="1085850" lvl="2" indent="-358775">
              <a:buFont typeface="Wingdings" panose="05000000000000000000" pitchFamily="2" charset="2"/>
              <a:buChar char="v"/>
            </a:pPr>
            <a:r>
              <a:rPr lang="es-ES" sz="1400" dirty="0" err="1" smtClean="0">
                <a:latin typeface="Calibri" pitchFamily="34" charset="0"/>
              </a:rPr>
              <a:t>QlikView</a:t>
            </a:r>
            <a:endParaRPr lang="es-ES" sz="1400" dirty="0" smtClean="0">
              <a:latin typeface="Calibri" pitchFamily="34" charset="0"/>
            </a:endParaRPr>
          </a:p>
          <a:p>
            <a:pPr marL="1085850" lvl="2" indent="-358775">
              <a:buFont typeface="Wingdings" panose="05000000000000000000" pitchFamily="2" charset="2"/>
              <a:buChar char="v"/>
            </a:pPr>
            <a:r>
              <a:rPr lang="es-ES" sz="1400" dirty="0" err="1" smtClean="0">
                <a:latin typeface="Calibri" pitchFamily="34" charset="0"/>
              </a:rPr>
              <a:t>Liferay</a:t>
            </a:r>
            <a:endParaRPr lang="es-ES" sz="1400" dirty="0" smtClean="0">
              <a:latin typeface="Calibri" pitchFamily="34" charset="0"/>
            </a:endParaRPr>
          </a:p>
          <a:p>
            <a:pPr marL="1085850" lvl="2" indent="-358775">
              <a:buFont typeface="Wingdings" panose="05000000000000000000" pitchFamily="2" charset="2"/>
              <a:buChar char="v"/>
            </a:pPr>
            <a:r>
              <a:rPr lang="es-ES" sz="1400" dirty="0" err="1" smtClean="0">
                <a:latin typeface="Calibri" pitchFamily="34" charset="0"/>
              </a:rPr>
              <a:t>Magento</a:t>
            </a:r>
            <a:endParaRPr lang="es-ES" sz="1400" dirty="0" smtClean="0">
              <a:latin typeface="Calibri" pitchFamily="34" charset="0"/>
            </a:endParaRPr>
          </a:p>
          <a:p>
            <a:pPr marL="717550" lvl="1" indent="-358775">
              <a:buFont typeface="Wingdings" panose="05000000000000000000" pitchFamily="2" charset="2"/>
              <a:buChar char="Ø"/>
            </a:pPr>
            <a:r>
              <a:rPr lang="es-ES" sz="1800" dirty="0" err="1" smtClean="0">
                <a:latin typeface="Calibri" pitchFamily="34" charset="0"/>
              </a:rPr>
              <a:t>Quickly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evolving</a:t>
            </a:r>
            <a:r>
              <a:rPr lang="es-ES" sz="1800" dirty="0" smtClean="0">
                <a:latin typeface="Calibri" pitchFamily="34" charset="0"/>
              </a:rPr>
              <a:t>:</a:t>
            </a:r>
          </a:p>
          <a:p>
            <a:pPr marL="1085850" lvl="2" indent="-358775">
              <a:buFont typeface="Wingdings" panose="05000000000000000000" pitchFamily="2" charset="2"/>
              <a:buChar char="Ø"/>
            </a:pPr>
            <a:r>
              <a:rPr lang="es-ES" sz="1400" dirty="0" err="1" smtClean="0">
                <a:latin typeface="Calibri" pitchFamily="34" charset="0"/>
              </a:rPr>
              <a:t>AngularJS</a:t>
            </a:r>
            <a:endParaRPr lang="es-ES" sz="1400" dirty="0" smtClean="0">
              <a:latin typeface="Calibri" pitchFamily="34" charset="0"/>
            </a:endParaRPr>
          </a:p>
          <a:p>
            <a:pPr marL="1085850" lvl="2" indent="-358775">
              <a:buFont typeface="Wingdings" panose="05000000000000000000" pitchFamily="2" charset="2"/>
              <a:buChar char="Ø"/>
            </a:pPr>
            <a:r>
              <a:rPr lang="es-ES" sz="1400" dirty="0" smtClean="0">
                <a:latin typeface="Calibri" pitchFamily="34" charset="0"/>
              </a:rPr>
              <a:t>Ionic.js</a:t>
            </a:r>
          </a:p>
          <a:p>
            <a:pPr marL="1085850" lvl="2" indent="-358775">
              <a:buFont typeface="Wingdings" panose="05000000000000000000" pitchFamily="2" charset="2"/>
              <a:buChar char="Ø"/>
            </a:pPr>
            <a:r>
              <a:rPr lang="es-ES" sz="1400" dirty="0" smtClean="0">
                <a:latin typeface="Calibri" pitchFamily="34" charset="0"/>
              </a:rPr>
              <a:t>Node.js</a:t>
            </a:r>
          </a:p>
          <a:p>
            <a:pPr marL="1085850" lvl="2" indent="-358775">
              <a:buFont typeface="Wingdings" panose="05000000000000000000" pitchFamily="2" charset="2"/>
              <a:buChar char="Ø"/>
            </a:pPr>
            <a:r>
              <a:rPr lang="es-ES" sz="1400" dirty="0" smtClean="0">
                <a:latin typeface="Calibri" pitchFamily="34" charset="0"/>
              </a:rPr>
              <a:t>Tools </a:t>
            </a:r>
            <a:r>
              <a:rPr lang="es-ES" sz="1400" dirty="0" err="1" smtClean="0">
                <a:latin typeface="Calibri" pitchFamily="34" charset="0"/>
              </a:rPr>
              <a:t>like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git</a:t>
            </a:r>
            <a:r>
              <a:rPr lang="es-ES" sz="1400" dirty="0" smtClean="0">
                <a:latin typeface="Calibri" pitchFamily="34" charset="0"/>
              </a:rPr>
              <a:t>, </a:t>
            </a:r>
            <a:r>
              <a:rPr lang="es-ES" sz="1400" dirty="0" err="1" smtClean="0">
                <a:latin typeface="Calibri" pitchFamily="34" charset="0"/>
              </a:rPr>
              <a:t>bower</a:t>
            </a:r>
            <a:r>
              <a:rPr lang="es-ES" sz="1400" dirty="0" smtClean="0">
                <a:latin typeface="Calibri" pitchFamily="34" charset="0"/>
              </a:rPr>
              <a:t>, </a:t>
            </a:r>
            <a:r>
              <a:rPr lang="es-ES" sz="1400" dirty="0" err="1" smtClean="0">
                <a:latin typeface="Calibri" pitchFamily="34" charset="0"/>
              </a:rPr>
              <a:t>grunt</a:t>
            </a:r>
            <a:r>
              <a:rPr lang="es-ES" sz="1400" dirty="0" smtClean="0">
                <a:latin typeface="Calibri" pitchFamily="34" charset="0"/>
              </a:rPr>
              <a:t>…</a:t>
            </a:r>
          </a:p>
          <a:p>
            <a:pPr marL="1085850" lvl="2" indent="-358775">
              <a:buFont typeface="Wingdings" panose="05000000000000000000" pitchFamily="2" charset="2"/>
              <a:buChar char="Ø"/>
            </a:pPr>
            <a:r>
              <a:rPr lang="es-ES" sz="1400" dirty="0" err="1" smtClean="0">
                <a:latin typeface="Calibri" pitchFamily="34" charset="0"/>
              </a:rPr>
              <a:t>NoSQL</a:t>
            </a:r>
            <a:endParaRPr lang="es-ES" sz="1400" dirty="0" smtClean="0">
              <a:latin typeface="Calibri" pitchFamily="34" charset="0"/>
            </a:endParaRPr>
          </a:p>
          <a:p>
            <a:pPr marL="1085850" lvl="2" indent="-358775">
              <a:buFont typeface="Wingdings" panose="05000000000000000000" pitchFamily="2" charset="2"/>
              <a:buChar char="Ø"/>
            </a:pPr>
            <a:r>
              <a:rPr lang="es-ES" sz="1400" dirty="0" err="1" smtClean="0">
                <a:latin typeface="Calibri" pitchFamily="34" charset="0"/>
              </a:rPr>
              <a:t>For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these</a:t>
            </a:r>
            <a:r>
              <a:rPr lang="es-ES" sz="1400" dirty="0" smtClean="0">
                <a:latin typeface="Calibri" pitchFamily="34" charset="0"/>
              </a:rPr>
              <a:t>, ideal </a:t>
            </a:r>
            <a:r>
              <a:rPr lang="es-ES" sz="1400" dirty="0" err="1" smtClean="0">
                <a:latin typeface="Calibri" pitchFamily="34" charset="0"/>
              </a:rPr>
              <a:t>profile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would</a:t>
            </a:r>
            <a:r>
              <a:rPr lang="es-ES" sz="1400" dirty="0" smtClean="0">
                <a:latin typeface="Calibri" pitchFamily="34" charset="0"/>
              </a:rPr>
              <a:t> be a </a:t>
            </a:r>
            <a:r>
              <a:rPr lang="es-ES" sz="1400" dirty="0" err="1" smtClean="0">
                <a:latin typeface="Calibri" pitchFamily="34" charset="0"/>
              </a:rPr>
              <a:t>person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with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proven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experience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collaborating</a:t>
            </a:r>
            <a:r>
              <a:rPr lang="es-ES" sz="1400" dirty="0" smtClean="0">
                <a:latin typeface="Calibri" pitchFamily="34" charset="0"/>
              </a:rPr>
              <a:t> in open </a:t>
            </a:r>
            <a:r>
              <a:rPr lang="es-ES" sz="1400" dirty="0" err="1" smtClean="0">
                <a:latin typeface="Calibri" pitchFamily="34" charset="0"/>
              </a:rPr>
              <a:t>source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projects</a:t>
            </a:r>
            <a:r>
              <a:rPr lang="es-ES" sz="1400" dirty="0" smtClean="0">
                <a:latin typeface="Calibri" pitchFamily="34" charset="0"/>
              </a:rPr>
              <a:t> in </a:t>
            </a:r>
            <a:r>
              <a:rPr lang="es-ES" sz="1400" dirty="0" err="1" smtClean="0">
                <a:latin typeface="Calibri" pitchFamily="34" charset="0"/>
              </a:rPr>
              <a:t>github</a:t>
            </a:r>
            <a:r>
              <a:rPr lang="es-ES" sz="1400" dirty="0" smtClean="0">
                <a:latin typeface="Calibri" pitchFamily="34" charset="0"/>
              </a:rPr>
              <a:t>, </a:t>
            </a:r>
            <a:r>
              <a:rPr lang="es-ES" sz="1400" dirty="0" err="1" smtClean="0">
                <a:latin typeface="Calibri" pitchFamily="34" charset="0"/>
              </a:rPr>
              <a:t>profficient</a:t>
            </a:r>
            <a:r>
              <a:rPr lang="es-ES" sz="1400" dirty="0" smtClean="0">
                <a:latin typeface="Calibri" pitchFamily="34" charset="0"/>
              </a:rPr>
              <a:t> in </a:t>
            </a:r>
            <a:r>
              <a:rPr lang="es-ES" sz="1400" dirty="0" err="1" smtClean="0">
                <a:latin typeface="Calibri" pitchFamily="34" charset="0"/>
              </a:rPr>
              <a:t>Javascript</a:t>
            </a:r>
            <a:r>
              <a:rPr lang="es-ES" sz="1400" dirty="0" smtClean="0">
                <a:latin typeface="Calibri" pitchFamily="34" charset="0"/>
              </a:rPr>
              <a:t> and </a:t>
            </a:r>
            <a:r>
              <a:rPr lang="es-ES" sz="1400" dirty="0" err="1" smtClean="0">
                <a:latin typeface="Calibri" pitchFamily="34" charset="0"/>
              </a:rPr>
              <a:t>distributed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team</a:t>
            </a:r>
            <a:r>
              <a:rPr lang="es-ES" sz="1400" dirty="0" smtClean="0">
                <a:latin typeface="Calibri" pitchFamily="34" charset="0"/>
              </a:rPr>
              <a:t> </a:t>
            </a:r>
            <a:r>
              <a:rPr lang="es-ES" sz="1400" dirty="0" err="1" smtClean="0">
                <a:latin typeface="Calibri" pitchFamily="34" charset="0"/>
              </a:rPr>
              <a:t>work</a:t>
            </a:r>
            <a:r>
              <a:rPr lang="es-ES" sz="1400" dirty="0" smtClean="0">
                <a:latin typeface="Calibri" pitchFamily="34" charset="0"/>
              </a:rPr>
              <a:t>.</a:t>
            </a:r>
            <a:endParaRPr lang="es-ES" sz="18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latin typeface="Calibri" pitchFamily="34" charset="0"/>
            </a:endParaRPr>
          </a:p>
          <a:p>
            <a:pPr marL="717550" lvl="1" indent="-358775">
              <a:buFont typeface="Wingdings" panose="05000000000000000000" pitchFamily="2" charset="2"/>
              <a:buChar char="Ø"/>
            </a:pPr>
            <a:endParaRPr lang="es-ES" sz="1800" dirty="0" smtClean="0">
              <a:latin typeface="Calibri" pitchFamily="34" charset="0"/>
            </a:endParaRPr>
          </a:p>
          <a:p>
            <a:pPr marL="704850" indent="-358775">
              <a:buFont typeface="Wingdings" panose="05000000000000000000" pitchFamily="2" charset="2"/>
              <a:buChar char="Ø"/>
            </a:pPr>
            <a:endParaRPr lang="es-ES" sz="1800" dirty="0" smtClean="0">
              <a:latin typeface="Calibri" pitchFamily="34" charset="0"/>
            </a:endParaRPr>
          </a:p>
          <a:p>
            <a:pPr marL="698500" lvl="3" indent="-342900">
              <a:buFont typeface="Wingdings" pitchFamily="2" charset="2"/>
              <a:buChar char="Ø"/>
            </a:pPr>
            <a:endParaRPr lang="es-ES" dirty="0" smtClean="0">
              <a:latin typeface="Calibri" pitchFamily="34" charset="0"/>
            </a:endParaRPr>
          </a:p>
          <a:p>
            <a:pPr marL="354013" indent="-354013">
              <a:buFont typeface="Arial" pitchFamily="34" charset="0"/>
              <a:buChar char="•"/>
            </a:pPr>
            <a:endParaRPr lang="es-ES" sz="1800" dirty="0" smtClean="0">
              <a:latin typeface="Calibri" pitchFamily="34" charset="0"/>
            </a:endParaRPr>
          </a:p>
          <a:p>
            <a:pPr marL="354013" indent="-354013">
              <a:buFont typeface="Arial" pitchFamily="34" charset="0"/>
              <a:buChar char="•"/>
            </a:pPr>
            <a:endParaRPr lang="es-ES" sz="1800" dirty="0">
              <a:latin typeface="Calibri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69FCE-4CD6-4DF2-8D2C-A84955C4D786}" type="slidenum">
              <a:rPr lang="en-GB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10</a:t>
            </a:fld>
            <a:endParaRPr lang="en-GB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3071810"/>
            <a:ext cx="8601075" cy="1027105"/>
          </a:xfrm>
        </p:spPr>
        <p:txBody>
          <a:bodyPr/>
          <a:lstStyle/>
          <a:p>
            <a:pPr algn="ctr"/>
            <a:r>
              <a:rPr lang="es-ES" sz="1600" dirty="0" err="1" smtClean="0">
                <a:latin typeface="Calibri" pitchFamily="34" charset="0"/>
              </a:rPr>
              <a:t>Happy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to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answer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any</a:t>
            </a:r>
            <a:r>
              <a:rPr lang="es-ES" sz="1600" dirty="0" smtClean="0">
                <a:latin typeface="Calibri" pitchFamily="34" charset="0"/>
              </a:rPr>
              <a:t> </a:t>
            </a:r>
            <a:r>
              <a:rPr lang="es-ES" sz="1600" dirty="0" err="1" smtClean="0">
                <a:latin typeface="Calibri" pitchFamily="34" charset="0"/>
              </a:rPr>
              <a:t>question</a:t>
            </a:r>
            <a:r>
              <a:rPr lang="es-ES" sz="1600" dirty="0" smtClean="0">
                <a:latin typeface="Calibri" pitchFamily="34" charset="0"/>
              </a:rPr>
              <a:t> at javier.arregui@alliance-healthcare.net</a:t>
            </a:r>
          </a:p>
          <a:p>
            <a:pPr algn="ctr"/>
            <a:r>
              <a:rPr lang="es-ES" sz="5400" dirty="0" err="1" smtClean="0">
                <a:latin typeface="Calibri" pitchFamily="34" charset="0"/>
              </a:rPr>
              <a:t>Thanks</a:t>
            </a:r>
            <a:r>
              <a:rPr lang="es-ES" sz="5400" dirty="0" smtClean="0">
                <a:latin typeface="Calibri" pitchFamily="34" charset="0"/>
              </a:rPr>
              <a:t>!</a:t>
            </a:r>
            <a:endParaRPr lang="es-ES" sz="5400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66CC5-8C48-4040-981F-DC0C054CB63E}" type="slidenum">
              <a:rPr lang="en-GB" smtClean="0">
                <a:solidFill>
                  <a:srgbClr val="80808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924944"/>
            <a:ext cx="8601075" cy="1149278"/>
          </a:xfrm>
        </p:spPr>
        <p:txBody>
          <a:bodyPr/>
          <a:lstStyle/>
          <a:p>
            <a:pPr algn="ctr"/>
            <a:r>
              <a:rPr lang="es-ES" sz="3600" b="1" dirty="0" err="1" smtClean="0">
                <a:latin typeface="Calibri" pitchFamily="34" charset="0"/>
              </a:rPr>
              <a:t>Who</a:t>
            </a:r>
            <a:r>
              <a:rPr lang="es-ES" sz="3600" b="1" dirty="0" smtClean="0">
                <a:latin typeface="Calibri" pitchFamily="34" charset="0"/>
              </a:rPr>
              <a:t> </a:t>
            </a:r>
            <a:r>
              <a:rPr lang="es-ES" sz="3600" b="1" dirty="0" err="1" smtClean="0">
                <a:latin typeface="Calibri" pitchFamily="34" charset="0"/>
              </a:rPr>
              <a:t>we</a:t>
            </a:r>
            <a:r>
              <a:rPr lang="es-ES" sz="3600" b="1" dirty="0" smtClean="0">
                <a:latin typeface="Calibri" pitchFamily="34" charset="0"/>
              </a:rPr>
              <a:t> are?</a:t>
            </a:r>
          </a:p>
          <a:p>
            <a:pPr algn="ctr"/>
            <a:r>
              <a:rPr lang="es-ES" sz="3600" b="1" dirty="0" smtClean="0">
                <a:latin typeface="Calibri" pitchFamily="34" charset="0"/>
              </a:rPr>
              <a:t>I </a:t>
            </a:r>
            <a:r>
              <a:rPr lang="es-ES" sz="3600" b="1" dirty="0" err="1" smtClean="0">
                <a:latin typeface="Calibri" pitchFamily="34" charset="0"/>
              </a:rPr>
              <a:t>promise</a:t>
            </a:r>
            <a:r>
              <a:rPr lang="es-ES" sz="3600" b="1" dirty="0" smtClean="0">
                <a:latin typeface="Calibri" pitchFamily="34" charset="0"/>
              </a:rPr>
              <a:t> </a:t>
            </a:r>
            <a:r>
              <a:rPr lang="es-ES" sz="3600" b="1" dirty="0" err="1" smtClean="0">
                <a:latin typeface="Calibri" pitchFamily="34" charset="0"/>
              </a:rPr>
              <a:t>to</a:t>
            </a:r>
            <a:r>
              <a:rPr lang="es-ES" sz="3600" b="1" dirty="0" smtClean="0">
                <a:latin typeface="Calibri" pitchFamily="34" charset="0"/>
              </a:rPr>
              <a:t> be </a:t>
            </a:r>
            <a:r>
              <a:rPr lang="es-ES" sz="3600" b="1" dirty="0" err="1" smtClean="0">
                <a:latin typeface="Calibri" pitchFamily="34" charset="0"/>
              </a:rPr>
              <a:t>fast</a:t>
            </a:r>
            <a:r>
              <a:rPr lang="es-ES" sz="3600" b="1" dirty="0" smtClean="0">
                <a:latin typeface="Calibri" pitchFamily="34" charset="0"/>
              </a:rPr>
              <a:t>!</a:t>
            </a:r>
            <a:endParaRPr lang="es-ES" sz="3600" b="1" dirty="0">
              <a:latin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466CC5-8C48-4040-981F-DC0C054CB63E}" type="slidenum">
              <a:rPr lang="en-GB" smtClean="0">
                <a:solidFill>
                  <a:srgbClr val="80808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Who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we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are?</a:t>
            </a:r>
            <a:br>
              <a:rPr lang="es-ES" sz="2400" dirty="0" smtClean="0">
                <a:latin typeface="Calibri" pitchFamily="34" charset="0"/>
                <a:cs typeface="Calibri" pitchFamily="34" charset="0"/>
              </a:rPr>
            </a:br>
            <a:r>
              <a:rPr lang="es-ES" sz="2000" dirty="0" err="1" smtClean="0">
                <a:latin typeface="Calibri" pitchFamily="34" charset="0"/>
                <a:cs typeface="Calibri" pitchFamily="34" charset="0"/>
              </a:rPr>
              <a:t>Simplification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s-ES" sz="2000" dirty="0" err="1" smtClean="0">
                <a:latin typeface="Calibri" pitchFamily="34" charset="0"/>
                <a:cs typeface="Calibri" pitchFamily="34" charset="0"/>
              </a:rPr>
              <a:t>not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  <a:cs typeface="Calibri" pitchFamily="34" charset="0"/>
              </a:rPr>
              <a:t>official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!</a:t>
            </a:r>
            <a:endParaRPr lang="en-US" sz="20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Calibri" pitchFamily="34" charset="0"/>
              </a:rPr>
              <a:t>Old “</a:t>
            </a:r>
            <a:r>
              <a:rPr lang="es-ES" sz="1800" dirty="0" err="1" smtClean="0">
                <a:latin typeface="Calibri" pitchFamily="34" charset="0"/>
              </a:rPr>
              <a:t>Safa</a:t>
            </a:r>
            <a:r>
              <a:rPr lang="es-ES" sz="1800" dirty="0" smtClean="0">
                <a:latin typeface="Calibri" pitchFamily="34" charset="0"/>
              </a:rPr>
              <a:t> Galénica”, </a:t>
            </a:r>
            <a:r>
              <a:rPr lang="es-ES" sz="1800" dirty="0" err="1" smtClean="0">
                <a:latin typeface="Calibri" pitchFamily="34" charset="0"/>
              </a:rPr>
              <a:t>based</a:t>
            </a:r>
            <a:r>
              <a:rPr lang="es-ES" sz="1800" dirty="0" smtClean="0">
                <a:latin typeface="Calibri" pitchFamily="34" charset="0"/>
              </a:rPr>
              <a:t> in Zaragoza, </a:t>
            </a:r>
            <a:r>
              <a:rPr lang="es-ES" sz="1800" dirty="0" err="1" smtClean="0">
                <a:latin typeface="Calibri" pitchFamily="34" charset="0"/>
              </a:rPr>
              <a:t>was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part</a:t>
            </a:r>
            <a:r>
              <a:rPr lang="es-ES" sz="1800" dirty="0" smtClean="0">
                <a:latin typeface="Calibri" pitchFamily="34" charset="0"/>
              </a:rPr>
              <a:t> of “Grupo </a:t>
            </a:r>
            <a:r>
              <a:rPr lang="es-ES" sz="1800" dirty="0" err="1" smtClean="0">
                <a:latin typeface="Calibri" pitchFamily="34" charset="0"/>
              </a:rPr>
              <a:t>Safa</a:t>
            </a:r>
            <a:r>
              <a:rPr lang="es-ES" sz="1800" dirty="0" smtClean="0">
                <a:latin typeface="Calibri" pitchFamily="34" charset="0"/>
              </a:rPr>
              <a:t>” </a:t>
            </a:r>
            <a:r>
              <a:rPr lang="es-ES" sz="1800" dirty="0" err="1" smtClean="0">
                <a:latin typeface="Calibri" pitchFamily="34" charset="0"/>
              </a:rPr>
              <a:t>with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Spanish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national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coverage</a:t>
            </a:r>
            <a:r>
              <a:rPr lang="es-ES" sz="18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Calibri" pitchFamily="34" charset="0"/>
              </a:rPr>
              <a:t>“Grupo </a:t>
            </a:r>
            <a:r>
              <a:rPr lang="es-ES" sz="1800" dirty="0" err="1" smtClean="0">
                <a:latin typeface="Calibri" pitchFamily="34" charset="0"/>
              </a:rPr>
              <a:t>Safa</a:t>
            </a:r>
            <a:r>
              <a:rPr lang="es-ES" sz="1800" dirty="0" smtClean="0">
                <a:latin typeface="Calibri" pitchFamily="34" charset="0"/>
              </a:rPr>
              <a:t>” </a:t>
            </a:r>
            <a:r>
              <a:rPr lang="es-ES" sz="1800" dirty="0" err="1" smtClean="0">
                <a:latin typeface="Calibri" pitchFamily="34" charset="0"/>
              </a:rPr>
              <a:t>is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now</a:t>
            </a:r>
            <a:r>
              <a:rPr lang="es-ES" sz="1800" dirty="0" smtClean="0">
                <a:latin typeface="Calibri" pitchFamily="34" charset="0"/>
              </a:rPr>
              <a:t> Alliance Healthcare </a:t>
            </a:r>
            <a:r>
              <a:rPr lang="es-ES" sz="1800" dirty="0" err="1" smtClean="0">
                <a:latin typeface="Calibri" pitchFamily="34" charset="0"/>
              </a:rPr>
              <a:t>Spain</a:t>
            </a:r>
            <a:endParaRPr lang="es-ES" sz="1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Calibri" pitchFamily="34" charset="0"/>
              </a:rPr>
              <a:t>Alliance Healthcare </a:t>
            </a:r>
            <a:r>
              <a:rPr lang="es-ES" sz="1800" dirty="0" err="1" smtClean="0">
                <a:latin typeface="Calibri" pitchFamily="34" charset="0"/>
              </a:rPr>
              <a:t>Spain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is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part</a:t>
            </a:r>
            <a:r>
              <a:rPr lang="es-ES" sz="1800" dirty="0" smtClean="0">
                <a:latin typeface="Calibri" pitchFamily="34" charset="0"/>
              </a:rPr>
              <a:t> of Alliance Healthcare:</a:t>
            </a:r>
          </a:p>
          <a:p>
            <a:pPr marL="717550" lvl="1" indent="-358775">
              <a:buFont typeface="Wingdings" panose="05000000000000000000" pitchFamily="2" charset="2"/>
              <a:buChar char="Ø"/>
            </a:pPr>
            <a:r>
              <a:rPr lang="es-ES" sz="1800" dirty="0" err="1" smtClean="0">
                <a:latin typeface="Calibri" pitchFamily="34" charset="0"/>
              </a:rPr>
              <a:t>Pharmaceutical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>
                <a:latin typeface="Calibri" pitchFamily="34" charset="0"/>
              </a:rPr>
              <a:t>W</a:t>
            </a:r>
            <a:r>
              <a:rPr lang="es-ES" sz="1800" dirty="0" smtClean="0">
                <a:latin typeface="Calibri" pitchFamily="34" charset="0"/>
              </a:rPr>
              <a:t>holesale </a:t>
            </a:r>
            <a:r>
              <a:rPr lang="es-ES" sz="1800" dirty="0" err="1" smtClean="0">
                <a:latin typeface="Calibri" pitchFamily="34" charset="0"/>
              </a:rPr>
              <a:t>business</a:t>
            </a:r>
            <a:r>
              <a:rPr lang="es-ES" sz="1800" dirty="0" smtClean="0">
                <a:latin typeface="Calibri" pitchFamily="34" charset="0"/>
              </a:rPr>
              <a:t> (</a:t>
            </a:r>
            <a:r>
              <a:rPr lang="es-ES" sz="1800" dirty="0" err="1" smtClean="0">
                <a:latin typeface="Calibri" pitchFamily="34" charset="0"/>
              </a:rPr>
              <a:t>mainly</a:t>
            </a:r>
            <a:r>
              <a:rPr lang="es-ES" sz="1800" dirty="0" smtClean="0">
                <a:latin typeface="Calibri" pitchFamily="34" charset="0"/>
              </a:rPr>
              <a:t>)</a:t>
            </a:r>
          </a:p>
          <a:p>
            <a:pPr marL="717550" lvl="1" indent="-358775">
              <a:buFont typeface="Wingdings" panose="05000000000000000000" pitchFamily="2" charset="2"/>
              <a:buChar char="Ø"/>
            </a:pPr>
            <a:r>
              <a:rPr lang="es-ES" sz="1800" dirty="0" err="1" smtClean="0">
                <a:latin typeface="Calibri" pitchFamily="34" charset="0"/>
              </a:rPr>
              <a:t>Presence</a:t>
            </a:r>
            <a:r>
              <a:rPr lang="es-ES" sz="1800" dirty="0" smtClean="0">
                <a:latin typeface="Calibri" pitchFamily="34" charset="0"/>
              </a:rPr>
              <a:t> in +17 </a:t>
            </a:r>
            <a:r>
              <a:rPr lang="es-ES" sz="1800" dirty="0" err="1" smtClean="0">
                <a:latin typeface="Calibri" pitchFamily="34" charset="0"/>
              </a:rPr>
              <a:t>countries</a:t>
            </a:r>
            <a:r>
              <a:rPr lang="es-ES" sz="1800" dirty="0" smtClean="0">
                <a:latin typeface="Calibri" pitchFamily="34" charset="0"/>
              </a:rPr>
              <a:t> (</a:t>
            </a:r>
            <a:r>
              <a:rPr lang="es-ES" sz="1800" dirty="0" err="1" smtClean="0">
                <a:latin typeface="Calibri" pitchFamily="34" charset="0"/>
              </a:rPr>
              <a:t>Europe</a:t>
            </a:r>
            <a:r>
              <a:rPr lang="es-ES" sz="1800" dirty="0" smtClean="0">
                <a:latin typeface="Calibri" pitchFamily="34" charset="0"/>
              </a:rPr>
              <a:t> + </a:t>
            </a:r>
            <a:r>
              <a:rPr lang="es-ES" sz="1800" dirty="0" err="1" smtClean="0">
                <a:latin typeface="Calibri" pitchFamily="34" charset="0"/>
              </a:rPr>
              <a:t>Russia</a:t>
            </a:r>
            <a:r>
              <a:rPr lang="es-ES" sz="1800" dirty="0" smtClean="0">
                <a:latin typeface="Calibri" pitchFamily="34" charset="0"/>
              </a:rPr>
              <a:t>, China, </a:t>
            </a:r>
            <a:r>
              <a:rPr lang="es-ES" sz="1800" dirty="0" err="1" smtClean="0">
                <a:latin typeface="Calibri" pitchFamily="34" charset="0"/>
              </a:rPr>
              <a:t>Egypt</a:t>
            </a:r>
            <a:r>
              <a:rPr lang="es-ES" sz="1800" dirty="0" smtClean="0">
                <a:latin typeface="Calibri" pitchFamily="34" charset="0"/>
              </a:rPr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itchFamily="34" charset="0"/>
                <a:cs typeface="+mn-cs"/>
              </a:rPr>
              <a:t>Alliance Healthcare </a:t>
            </a:r>
            <a:r>
              <a:rPr lang="es-ES" sz="1800" dirty="0" err="1" smtClean="0">
                <a:latin typeface="Calibri" pitchFamily="34" charset="0"/>
                <a:cs typeface="+mn-cs"/>
              </a:rPr>
              <a:t>division</a:t>
            </a:r>
            <a:r>
              <a:rPr lang="es-ES" sz="1800" dirty="0" smtClean="0">
                <a:latin typeface="Calibri" pitchFamily="34" charset="0"/>
                <a:cs typeface="+mn-cs"/>
              </a:rPr>
              <a:t> </a:t>
            </a:r>
            <a:r>
              <a:rPr lang="es-ES" sz="1800" dirty="0" err="1" smtClean="0">
                <a:latin typeface="Calibri" pitchFamily="34" charset="0"/>
                <a:cs typeface="+mn-cs"/>
              </a:rPr>
              <a:t>is</a:t>
            </a:r>
            <a:r>
              <a:rPr lang="es-ES" sz="1800" dirty="0" smtClean="0">
                <a:latin typeface="Calibri" pitchFamily="34" charset="0"/>
                <a:cs typeface="+mn-cs"/>
              </a:rPr>
              <a:t> </a:t>
            </a:r>
            <a:r>
              <a:rPr lang="es-ES" sz="1800" dirty="0" err="1">
                <a:latin typeface="Calibri" pitchFamily="34" charset="0"/>
                <a:cs typeface="+mn-cs"/>
              </a:rPr>
              <a:t>part</a:t>
            </a:r>
            <a:r>
              <a:rPr lang="es-ES" sz="1800" dirty="0">
                <a:latin typeface="Calibri" pitchFamily="34" charset="0"/>
                <a:cs typeface="+mn-cs"/>
              </a:rPr>
              <a:t> </a:t>
            </a:r>
            <a:r>
              <a:rPr lang="es-ES" sz="1800" dirty="0">
                <a:latin typeface="Calibri" pitchFamily="34" charset="0"/>
              </a:rPr>
              <a:t>of Alliance </a:t>
            </a:r>
            <a:r>
              <a:rPr lang="es-ES" sz="1800" dirty="0" smtClean="0">
                <a:latin typeface="Calibri" pitchFamily="34" charset="0"/>
              </a:rPr>
              <a:t>Boots, </a:t>
            </a:r>
            <a:r>
              <a:rPr lang="es-ES" sz="1800" dirty="0" err="1" smtClean="0">
                <a:latin typeface="Calibri" pitchFamily="34" charset="0"/>
              </a:rPr>
              <a:t>merge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between</a:t>
            </a:r>
            <a:r>
              <a:rPr lang="es-ES" sz="1800" dirty="0" smtClean="0">
                <a:latin typeface="Calibri" pitchFamily="34" charset="0"/>
              </a:rPr>
              <a:t> Alliance Healthcare and Boots UK:</a:t>
            </a:r>
          </a:p>
          <a:p>
            <a:pPr marL="654050" lvl="2" indent="-285750">
              <a:buFont typeface="Wingdings" panose="05000000000000000000" pitchFamily="2" charset="2"/>
              <a:buChar char="Ø"/>
            </a:pPr>
            <a:r>
              <a:rPr lang="es-ES" sz="1800" dirty="0" err="1" smtClean="0">
                <a:latin typeface="Calibri" pitchFamily="34" charset="0"/>
              </a:rPr>
              <a:t>Health</a:t>
            </a:r>
            <a:r>
              <a:rPr lang="es-ES" sz="1800" dirty="0" smtClean="0">
                <a:latin typeface="Calibri" pitchFamily="34" charset="0"/>
              </a:rPr>
              <a:t> and </a:t>
            </a:r>
            <a:r>
              <a:rPr lang="es-ES" sz="1800" dirty="0" err="1" smtClean="0">
                <a:latin typeface="Calibri" pitchFamily="34" charset="0"/>
              </a:rPr>
              <a:t>Beauty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Retail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business</a:t>
            </a:r>
            <a:r>
              <a:rPr lang="es-ES" sz="1800" dirty="0" smtClean="0">
                <a:latin typeface="Calibri" pitchFamily="34" charset="0"/>
              </a:rPr>
              <a:t> </a:t>
            </a:r>
          </a:p>
          <a:p>
            <a:pPr marL="654050" lvl="2" indent="-285750">
              <a:buFont typeface="Wingdings" panose="05000000000000000000" pitchFamily="2" charset="2"/>
              <a:buChar char="Ø"/>
            </a:pPr>
            <a:r>
              <a:rPr lang="es-ES" sz="1800" dirty="0" err="1" smtClean="0">
                <a:latin typeface="Calibri" pitchFamily="34" charset="0"/>
              </a:rPr>
              <a:t>Mainly</a:t>
            </a:r>
            <a:r>
              <a:rPr lang="es-ES" sz="1800" dirty="0" smtClean="0">
                <a:latin typeface="Calibri" pitchFamily="34" charset="0"/>
              </a:rPr>
              <a:t> in UK, </a:t>
            </a:r>
            <a:r>
              <a:rPr lang="es-ES" sz="1800" dirty="0" err="1" smtClean="0">
                <a:latin typeface="Calibri" pitchFamily="34" charset="0"/>
              </a:rPr>
              <a:t>but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also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Thailand</a:t>
            </a:r>
            <a:r>
              <a:rPr lang="es-ES" sz="1800" dirty="0" smtClean="0">
                <a:latin typeface="Calibri" pitchFamily="34" charset="0"/>
              </a:rPr>
              <a:t>, US, </a:t>
            </a:r>
            <a:r>
              <a:rPr lang="es-ES" sz="1800" dirty="0" err="1" smtClean="0">
                <a:latin typeface="Calibri" pitchFamily="34" charset="0"/>
              </a:rPr>
              <a:t>Gulf</a:t>
            </a:r>
            <a:r>
              <a:rPr lang="es-ES" sz="1800" dirty="0" smtClean="0">
                <a:latin typeface="Calibri" pitchFamily="34" charset="0"/>
              </a:rPr>
              <a:t>, …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 pitchFamily="34" charset="0"/>
              </a:rPr>
              <a:t>Alliance Boots </a:t>
            </a:r>
            <a:r>
              <a:rPr lang="es-ES" sz="1800" dirty="0" err="1" smtClean="0">
                <a:latin typeface="Calibri" pitchFamily="34" charset="0"/>
              </a:rPr>
              <a:t>is</a:t>
            </a:r>
            <a:r>
              <a:rPr lang="es-ES" sz="1800" dirty="0" smtClean="0">
                <a:latin typeface="Calibri" pitchFamily="34" charset="0"/>
              </a:rPr>
              <a:t> in </a:t>
            </a:r>
            <a:r>
              <a:rPr lang="es-ES" sz="1800" dirty="0" err="1" smtClean="0">
                <a:latin typeface="Calibri" pitchFamily="34" charset="0"/>
              </a:rPr>
              <a:t>process</a:t>
            </a:r>
            <a:r>
              <a:rPr lang="es-ES" sz="1800" dirty="0" smtClean="0">
                <a:latin typeface="Calibri" pitchFamily="34" charset="0"/>
              </a:rPr>
              <a:t> of </a:t>
            </a:r>
            <a:r>
              <a:rPr lang="es-ES" sz="1800" dirty="0" err="1" smtClean="0">
                <a:latin typeface="Calibri" pitchFamily="34" charset="0"/>
              </a:rPr>
              <a:t>merge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with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Walgreens</a:t>
            </a:r>
            <a:r>
              <a:rPr lang="es-ES" sz="1800" dirty="0" smtClean="0">
                <a:latin typeface="Calibri" pitchFamily="34" charset="0"/>
              </a:rPr>
              <a:t> (US </a:t>
            </a:r>
            <a:r>
              <a:rPr lang="es-ES" sz="1800" dirty="0" err="1" smtClean="0">
                <a:latin typeface="Calibri" pitchFamily="34" charset="0"/>
              </a:rPr>
              <a:t>biggest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pharmacy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chain</a:t>
            </a:r>
            <a:r>
              <a:rPr lang="es-ES" sz="1800" dirty="0" smtClean="0">
                <a:latin typeface="Calibri" pitchFamily="34" charset="0"/>
              </a:rPr>
              <a:t>) </a:t>
            </a:r>
            <a:r>
              <a:rPr lang="es-ES" sz="1800" dirty="0" err="1" smtClean="0">
                <a:latin typeface="Calibri" pitchFamily="34" charset="0"/>
              </a:rPr>
              <a:t>to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become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Walgreens</a:t>
            </a:r>
            <a:r>
              <a:rPr lang="es-ES" sz="1800" dirty="0" smtClean="0">
                <a:latin typeface="Calibri" pitchFamily="34" charset="0"/>
              </a:rPr>
              <a:t> Boots Alliance.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ES" sz="1800" dirty="0">
              <a:latin typeface="Calibri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1800" dirty="0" err="1" smtClean="0">
                <a:latin typeface="Calibri" pitchFamily="34" charset="0"/>
              </a:rPr>
              <a:t>My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team</a:t>
            </a:r>
            <a:r>
              <a:rPr lang="es-ES" sz="1800" dirty="0" smtClean="0">
                <a:latin typeface="Calibri" pitchFamily="34" charset="0"/>
              </a:rPr>
              <a:t>, TSF-Z, </a:t>
            </a:r>
            <a:r>
              <a:rPr lang="es-ES" sz="1800" dirty="0" err="1" smtClean="0">
                <a:latin typeface="Calibri" pitchFamily="34" charset="0"/>
              </a:rPr>
              <a:t>is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part</a:t>
            </a:r>
            <a:r>
              <a:rPr lang="es-ES" sz="1800" dirty="0" smtClean="0">
                <a:latin typeface="Calibri" pitchFamily="34" charset="0"/>
              </a:rPr>
              <a:t> of Alliance Healthcare </a:t>
            </a:r>
            <a:r>
              <a:rPr lang="es-ES" sz="1800" dirty="0" err="1" smtClean="0">
                <a:latin typeface="Calibri" pitchFamily="34" charset="0"/>
              </a:rPr>
              <a:t>division</a:t>
            </a:r>
            <a:r>
              <a:rPr lang="es-ES" sz="1800" dirty="0" smtClean="0">
                <a:latin typeface="Calibri" pitchFamily="34" charset="0"/>
              </a:rPr>
              <a:t>, </a:t>
            </a:r>
            <a:r>
              <a:rPr lang="es-ES" sz="1800" dirty="0" err="1" smtClean="0">
                <a:latin typeface="Calibri" pitchFamily="34" charset="0"/>
              </a:rPr>
              <a:t>working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from</a:t>
            </a:r>
            <a:r>
              <a:rPr lang="es-ES" sz="1800" dirty="0" smtClean="0">
                <a:latin typeface="Calibri" pitchFamily="34" charset="0"/>
              </a:rPr>
              <a:t> Zaragoza </a:t>
            </a:r>
            <a:r>
              <a:rPr lang="es-ES" sz="1800" dirty="0" err="1" smtClean="0">
                <a:latin typeface="Calibri" pitchFamily="34" charset="0"/>
              </a:rPr>
              <a:t>for</a:t>
            </a:r>
            <a:r>
              <a:rPr lang="es-ES" sz="1800" dirty="0" smtClean="0">
                <a:latin typeface="Calibri" pitchFamily="34" charset="0"/>
              </a:rPr>
              <a:t> </a:t>
            </a:r>
            <a:r>
              <a:rPr lang="es-ES" sz="1800" dirty="0" err="1" smtClean="0">
                <a:latin typeface="Calibri" pitchFamily="34" charset="0"/>
              </a:rPr>
              <a:t>all</a:t>
            </a:r>
            <a:r>
              <a:rPr lang="es-ES" sz="1800" dirty="0" smtClean="0">
                <a:latin typeface="Calibri" pitchFamily="34" charset="0"/>
              </a:rPr>
              <a:t> AB </a:t>
            </a:r>
            <a:r>
              <a:rPr lang="es-ES" sz="1800" dirty="0" err="1" smtClean="0">
                <a:latin typeface="Calibri" pitchFamily="34" charset="0"/>
              </a:rPr>
              <a:t>from</a:t>
            </a:r>
            <a:r>
              <a:rPr lang="es-ES" sz="1800" dirty="0" smtClean="0">
                <a:latin typeface="Calibri" pitchFamily="34" charset="0"/>
              </a:rPr>
              <a:t> Zaragoza.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ES" sz="1800" dirty="0" smtClean="0">
              <a:latin typeface="Calibri" pitchFamily="34" charset="0"/>
            </a:endParaRPr>
          </a:p>
          <a:p>
            <a:pPr marL="654050" lvl="2" indent="-285750">
              <a:buFont typeface="Wingdings" panose="05000000000000000000" pitchFamily="2" charset="2"/>
              <a:buChar char="Ø"/>
            </a:pPr>
            <a:endParaRPr lang="es-ES" sz="18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latin typeface="Calibri" pitchFamily="34" charset="0"/>
            </a:endParaRPr>
          </a:p>
          <a:p>
            <a:pPr marL="717550" lvl="1" indent="-358775">
              <a:buFont typeface="Wingdings" panose="05000000000000000000" pitchFamily="2" charset="2"/>
              <a:buChar char="Ø"/>
            </a:pPr>
            <a:endParaRPr lang="es-ES" sz="1800" dirty="0" smtClean="0">
              <a:latin typeface="Calibri" pitchFamily="34" charset="0"/>
            </a:endParaRPr>
          </a:p>
          <a:p>
            <a:pPr marL="704850" indent="-358775">
              <a:buFont typeface="Wingdings" panose="05000000000000000000" pitchFamily="2" charset="2"/>
              <a:buChar char="Ø"/>
            </a:pPr>
            <a:endParaRPr lang="es-ES" sz="1800" dirty="0" smtClean="0">
              <a:latin typeface="Calibri" pitchFamily="34" charset="0"/>
            </a:endParaRPr>
          </a:p>
          <a:p>
            <a:pPr marL="698500" lvl="3" indent="-342900">
              <a:buFont typeface="Wingdings" pitchFamily="2" charset="2"/>
              <a:buChar char="Ø"/>
            </a:pPr>
            <a:endParaRPr lang="es-ES" dirty="0" smtClean="0">
              <a:latin typeface="Calibri" pitchFamily="34" charset="0"/>
            </a:endParaRPr>
          </a:p>
          <a:p>
            <a:pPr marL="354013" indent="-354013">
              <a:buFont typeface="Arial" pitchFamily="34" charset="0"/>
              <a:buChar char="•"/>
            </a:pPr>
            <a:endParaRPr lang="es-ES" sz="1800" dirty="0" smtClean="0">
              <a:latin typeface="Calibri" pitchFamily="34" charset="0"/>
            </a:endParaRPr>
          </a:p>
          <a:p>
            <a:pPr marL="354013" indent="-354013">
              <a:buFont typeface="Arial" pitchFamily="34" charset="0"/>
              <a:buChar char="•"/>
            </a:pPr>
            <a:endParaRPr lang="es-ES" sz="1800" dirty="0">
              <a:latin typeface="Calibri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69FCE-4CD6-4DF2-8D2C-A84955C4D786}" type="slidenum">
              <a:rPr lang="en-GB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3</a:t>
            </a:fld>
            <a:endParaRPr lang="en-GB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3853" t="5078" r="13959" b="10387"/>
          <a:stretch>
            <a:fillRect/>
          </a:stretch>
        </p:blipFill>
        <p:spPr bwMode="auto">
          <a:xfrm>
            <a:off x="2004854" y="1196752"/>
            <a:ext cx="5447466" cy="510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69875" y="233363"/>
            <a:ext cx="6030913" cy="7191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9pPr>
          </a:lstStyle>
          <a:p>
            <a:r>
              <a:rPr lang="es-ES" sz="2400" kern="0" dirty="0" smtClean="0">
                <a:latin typeface="Calibri" pitchFamily="34" charset="0"/>
                <a:cs typeface="Calibri" pitchFamily="34" charset="0"/>
              </a:rPr>
              <a:t>Alliance Boots figures</a:t>
            </a:r>
            <a:endParaRPr lang="en-US" sz="2000" b="0" i="1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269875" y="233363"/>
            <a:ext cx="6030913" cy="7191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3CF"/>
                </a:solidFill>
                <a:latin typeface="Arial" charset="0"/>
              </a:defRPr>
            </a:lvl9pPr>
          </a:lstStyle>
          <a:p>
            <a:r>
              <a:rPr lang="es-ES" sz="2400" kern="0" dirty="0" err="1" smtClean="0">
                <a:latin typeface="Calibri" pitchFamily="34" charset="0"/>
                <a:cs typeface="Calibri" pitchFamily="34" charset="0"/>
              </a:rPr>
              <a:t>Walgreens</a:t>
            </a:r>
            <a:r>
              <a:rPr lang="es-ES" sz="2400" kern="0" dirty="0" smtClean="0">
                <a:latin typeface="Calibri" pitchFamily="34" charset="0"/>
                <a:cs typeface="Calibri" pitchFamily="34" charset="0"/>
              </a:rPr>
              <a:t> figures</a:t>
            </a:r>
            <a:endParaRPr lang="en-US" sz="2000" b="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39"/>
          <p:cNvSpPr>
            <a:spLocks noChangeArrowheads="1"/>
          </p:cNvSpPr>
          <p:nvPr/>
        </p:nvSpPr>
        <p:spPr bwMode="auto">
          <a:xfrm>
            <a:off x="537368" y="3784625"/>
            <a:ext cx="1984375" cy="1209675"/>
          </a:xfrm>
          <a:prstGeom prst="flowChartAlternateProcess">
            <a:avLst/>
          </a:prstGeom>
          <a:solidFill>
            <a:srgbClr val="CC0000">
              <a:alpha val="80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>
              <a:solidFill>
                <a:srgbClr val="003893"/>
              </a:solidFill>
            </a:endParaRPr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auto">
          <a:xfrm>
            <a:off x="4571999" y="2525737"/>
            <a:ext cx="1969293" cy="1211263"/>
          </a:xfrm>
          <a:prstGeom prst="flowChartAlternateProcess">
            <a:avLst/>
          </a:prstGeom>
          <a:solidFill>
            <a:srgbClr val="CC0000">
              <a:alpha val="80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>
              <a:solidFill>
                <a:srgbClr val="003893"/>
              </a:solidFill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4586288" y="2600331"/>
            <a:ext cx="18684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s-ES" sz="1100">
              <a:solidFill>
                <a:srgbClr val="FFFFFF"/>
              </a:solidFill>
            </a:endParaRPr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auto">
          <a:xfrm>
            <a:off x="2556668" y="2525737"/>
            <a:ext cx="1959914" cy="1211263"/>
          </a:xfrm>
          <a:prstGeom prst="flowChartAlternateProcess">
            <a:avLst/>
          </a:prstGeom>
          <a:solidFill>
            <a:srgbClr val="CC0000">
              <a:alpha val="80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>
              <a:solidFill>
                <a:srgbClr val="003893"/>
              </a:solidFill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2590800" y="2627318"/>
            <a:ext cx="19827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" sz="2800">
                <a:solidFill>
                  <a:srgbClr val="FFFFFF"/>
                </a:solidFill>
              </a:rPr>
              <a:t>7890</a:t>
            </a:r>
            <a:r>
              <a:rPr lang="es-ES" sz="2000">
                <a:solidFill>
                  <a:srgbClr val="FFFFFF"/>
                </a:solidFill>
              </a:rPr>
              <a:t>+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sz="1100" b="1">
                <a:solidFill>
                  <a:srgbClr val="FFFFFF"/>
                </a:solidFill>
              </a:rPr>
              <a:t>Puntos de venta (drugstore) . Todo USA, Columbia y Puerto Rico 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6588918" y="1268437"/>
            <a:ext cx="1982788" cy="1209675"/>
          </a:xfrm>
          <a:prstGeom prst="flowChartAlternateProcess">
            <a:avLst/>
          </a:prstGeom>
          <a:solidFill>
            <a:srgbClr val="CC0000">
              <a:alpha val="80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>
              <a:solidFill>
                <a:srgbClr val="003893"/>
              </a:solidFill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4574381" y="1268437"/>
            <a:ext cx="1982787" cy="1209675"/>
          </a:xfrm>
          <a:prstGeom prst="flowChartAlternateProcess">
            <a:avLst/>
          </a:prstGeom>
          <a:solidFill>
            <a:srgbClr val="CC0000">
              <a:alpha val="80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>
              <a:solidFill>
                <a:srgbClr val="003893"/>
              </a:solidFill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4643438" y="1354143"/>
            <a:ext cx="1982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" sz="2800">
                <a:solidFill>
                  <a:srgbClr val="FFFFFF"/>
                </a:solidFill>
              </a:rPr>
              <a:t>6.000.000</a:t>
            </a:r>
            <a:endParaRPr lang="es-ES" sz="2000">
              <a:solidFill>
                <a:srgbClr val="FFFFFF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s-ES" sz="1100" b="1">
                <a:solidFill>
                  <a:srgbClr val="FFFFFF"/>
                </a:solidFill>
              </a:rPr>
              <a:t>Clientes por día </a:t>
            </a:r>
          </a:p>
          <a:p>
            <a:pPr eaLnBrk="0" hangingPunct="0">
              <a:spcBef>
                <a:spcPct val="50000"/>
              </a:spcBef>
            </a:pPr>
            <a:endParaRPr lang="es-ES" sz="1100">
              <a:solidFill>
                <a:srgbClr val="FFFFFF"/>
              </a:solidFill>
            </a:endParaRP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>
            <a:off x="572293" y="1268437"/>
            <a:ext cx="1984375" cy="1209675"/>
          </a:xfrm>
          <a:prstGeom prst="flowChartAlternateProcess">
            <a:avLst/>
          </a:prstGeom>
          <a:solidFill>
            <a:srgbClr val="CC0000">
              <a:alpha val="80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>
              <a:solidFill>
                <a:srgbClr val="003893"/>
              </a:solidFill>
            </a:endParaRP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628650" y="1385893"/>
            <a:ext cx="185102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" sz="2800">
                <a:solidFill>
                  <a:srgbClr val="FFFFFF"/>
                </a:solidFill>
              </a:rPr>
              <a:t>247.000</a:t>
            </a:r>
            <a:r>
              <a:rPr lang="es-ES" sz="2000">
                <a:solidFill>
                  <a:srgbClr val="FFFFFF"/>
                </a:solidFill>
              </a:rPr>
              <a:t>+</a:t>
            </a:r>
          </a:p>
          <a:p>
            <a:pPr eaLnBrk="0" hangingPunct="0">
              <a:spcBef>
                <a:spcPct val="20000"/>
              </a:spcBef>
            </a:pPr>
            <a:endParaRPr lang="es-ES" sz="800" b="1">
              <a:solidFill>
                <a:srgbClr val="FFFFFF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s-ES" sz="800" b="1">
              <a:solidFill>
                <a:srgbClr val="FFFFFF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s-ES" sz="1100" b="1">
                <a:solidFill>
                  <a:srgbClr val="FFFFFF"/>
                </a:solidFill>
              </a:rPr>
              <a:t>Empleados</a:t>
            </a:r>
          </a:p>
          <a:p>
            <a:pPr eaLnBrk="0" hangingPunct="0">
              <a:spcBef>
                <a:spcPct val="50000"/>
              </a:spcBef>
            </a:pPr>
            <a:endParaRPr lang="es-ES" sz="1100">
              <a:solidFill>
                <a:srgbClr val="FFFFFF"/>
              </a:solidFill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6591300" y="1357318"/>
            <a:ext cx="19843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" sz="2800">
                <a:solidFill>
                  <a:srgbClr val="FFFFFF"/>
                </a:solidFill>
              </a:rPr>
              <a:t>50 Estados</a:t>
            </a:r>
            <a:endParaRPr lang="es-ES" sz="800" b="1">
              <a:solidFill>
                <a:srgbClr val="FFFFFF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s-ES" sz="1100" b="1">
                <a:solidFill>
                  <a:srgbClr val="FFFFFF"/>
                </a:solidFill>
              </a:rPr>
              <a:t>Todos los estado USA además de Columbia y Puerto Rico</a:t>
            </a:r>
          </a:p>
          <a:p>
            <a:pPr eaLnBrk="0" hangingPunct="0">
              <a:spcBef>
                <a:spcPct val="50000"/>
              </a:spcBef>
            </a:pPr>
            <a:endParaRPr lang="es-ES" sz="1100">
              <a:solidFill>
                <a:srgbClr val="FFFFFF"/>
              </a:solidFill>
            </a:endParaRPr>
          </a:p>
        </p:txBody>
      </p:sp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606425" y="3859218"/>
            <a:ext cx="19843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">
                <a:solidFill>
                  <a:srgbClr val="FFFFFF"/>
                </a:solidFill>
              </a:rPr>
              <a:t>819 </a:t>
            </a:r>
            <a:r>
              <a:rPr lang="es-ES" sz="2200">
                <a:solidFill>
                  <a:srgbClr val="FFFFFF"/>
                </a:solidFill>
              </a:rPr>
              <a:t>millones</a:t>
            </a:r>
            <a:r>
              <a:rPr lang="es-ES" sz="2000">
                <a:solidFill>
                  <a:srgbClr val="FFFFFF"/>
                </a:solidFill>
              </a:rPr>
              <a:t>+</a:t>
            </a:r>
          </a:p>
          <a:p>
            <a:pPr eaLnBrk="0" hangingPunct="0">
              <a:spcBef>
                <a:spcPct val="20000"/>
              </a:spcBef>
            </a:pPr>
            <a:endParaRPr lang="es-ES" sz="1200" b="1">
              <a:solidFill>
                <a:srgbClr val="FFFFFF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s-ES" sz="1100" b="1">
                <a:solidFill>
                  <a:srgbClr val="FFFFFF"/>
                </a:solidFill>
              </a:rPr>
              <a:t>Prescripciones en FY11</a:t>
            </a: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6567848" y="5026050"/>
            <a:ext cx="1982788" cy="1211262"/>
          </a:xfrm>
          <a:prstGeom prst="flowChartAlternateProcess">
            <a:avLst/>
          </a:prstGeom>
          <a:solidFill>
            <a:srgbClr val="CC0000">
              <a:alpha val="80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>
              <a:solidFill>
                <a:srgbClr val="003893"/>
              </a:solidFill>
            </a:endParaRPr>
          </a:p>
        </p:txBody>
      </p:sp>
      <p:sp>
        <p:nvSpPr>
          <p:cNvPr id="17" name="Text Box 63"/>
          <p:cNvSpPr txBox="1">
            <a:spLocks noChangeArrowheads="1"/>
          </p:cNvSpPr>
          <p:nvPr/>
        </p:nvSpPr>
        <p:spPr bwMode="auto">
          <a:xfrm>
            <a:off x="6500813" y="4903793"/>
            <a:ext cx="21209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s-ES" sz="2000">
              <a:solidFill>
                <a:srgbClr val="FFFFFF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s-ES" sz="1100" b="1">
              <a:solidFill>
                <a:srgbClr val="FFFFFF"/>
              </a:solidFill>
            </a:endParaRPr>
          </a:p>
        </p:txBody>
      </p:sp>
      <p:sp>
        <p:nvSpPr>
          <p:cNvPr id="18" name="AutoShape 62"/>
          <p:cNvSpPr>
            <a:spLocks noChangeArrowheads="1"/>
          </p:cNvSpPr>
          <p:nvPr/>
        </p:nvSpPr>
        <p:spPr bwMode="auto">
          <a:xfrm>
            <a:off x="4551362" y="3771131"/>
            <a:ext cx="1982788" cy="1211262"/>
          </a:xfrm>
          <a:prstGeom prst="flowChartAlternateProcess">
            <a:avLst/>
          </a:prstGeom>
          <a:solidFill>
            <a:srgbClr val="CC0000">
              <a:alpha val="80000"/>
            </a:srgb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>
              <a:solidFill>
                <a:srgbClr val="003893"/>
              </a:solidFill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4508500" y="3748093"/>
            <a:ext cx="21209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" sz="2800">
                <a:solidFill>
                  <a:srgbClr val="FFFFFF"/>
                </a:solidFill>
              </a:rPr>
              <a:t>1ª</a:t>
            </a:r>
            <a:endParaRPr lang="es-ES" sz="2000">
              <a:solidFill>
                <a:srgbClr val="FFFFFF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s-ES" sz="1100" b="1">
                <a:solidFill>
                  <a:srgbClr val="FFFFFF"/>
                </a:solidFill>
              </a:rPr>
              <a:t>Cadena de Farmacias en USA</a:t>
            </a:r>
          </a:p>
        </p:txBody>
      </p:sp>
      <p:pic>
        <p:nvPicPr>
          <p:cNvPr id="20" name="Picture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08288"/>
            <a:ext cx="1785950" cy="3105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1"/>
          <p:cNvPicPr>
            <a:picLocks noChangeAspect="1" noChangeArrowheads="1"/>
          </p:cNvPicPr>
          <p:nvPr/>
        </p:nvPicPr>
        <p:blipFill>
          <a:blip r:embed="rId3" cstate="print"/>
          <a:srcRect l="10986" t="27942" r="10644" b="9179"/>
          <a:stretch>
            <a:fillRect/>
          </a:stretch>
        </p:blipFill>
        <p:spPr bwMode="auto">
          <a:xfrm>
            <a:off x="6586534" y="2539688"/>
            <a:ext cx="1993614" cy="1199656"/>
          </a:xfrm>
          <a:prstGeom prst="round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2" name="Picture 63"/>
          <p:cNvPicPr>
            <a:picLocks noChangeAspect="1" noChangeArrowheads="1"/>
          </p:cNvPicPr>
          <p:nvPr/>
        </p:nvPicPr>
        <p:blipFill>
          <a:blip r:embed="rId5" cstate="print"/>
          <a:srcRect l="10449" t="17773" r="11818" b="15052"/>
          <a:stretch>
            <a:fillRect/>
          </a:stretch>
        </p:blipFill>
        <p:spPr bwMode="auto">
          <a:xfrm>
            <a:off x="2585398" y="1254750"/>
            <a:ext cx="1945644" cy="1230311"/>
          </a:xfrm>
          <a:prstGeom prst="round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3" name="Picture 65" descr="http://www.in-my-bag.com/wp-content/uploads/2012/09/Walgreens-Brand-Health-Wellness-products.jpg"/>
          <p:cNvPicPr>
            <a:picLocks noChangeAspect="1" noChangeArrowheads="1"/>
          </p:cNvPicPr>
          <p:nvPr/>
        </p:nvPicPr>
        <p:blipFill>
          <a:blip r:embed="rId6" cstate="print"/>
          <a:srcRect t="478" b="10937"/>
          <a:stretch>
            <a:fillRect/>
          </a:stretch>
        </p:blipFill>
        <p:spPr bwMode="auto">
          <a:xfrm>
            <a:off x="4558145" y="5022866"/>
            <a:ext cx="1949335" cy="1194459"/>
          </a:xfrm>
          <a:prstGeom prst="round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4" name="Picture 67" descr="http://www.jordanskala.com/wp-content/uploads/2012/07/Walgreens.jpg"/>
          <p:cNvPicPr>
            <a:picLocks noChangeAspect="1" noChangeArrowheads="1"/>
          </p:cNvPicPr>
          <p:nvPr/>
        </p:nvPicPr>
        <p:blipFill>
          <a:blip r:embed="rId7" cstate="print"/>
          <a:srcRect t="5556" b="9324"/>
          <a:stretch>
            <a:fillRect/>
          </a:stretch>
        </p:blipFill>
        <p:spPr bwMode="auto">
          <a:xfrm>
            <a:off x="6595524" y="3762700"/>
            <a:ext cx="1934560" cy="1200148"/>
          </a:xfrm>
          <a:prstGeom prst="roundRect">
            <a:avLst>
              <a:gd name="adj" fmla="val 1461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5" name="Picture 69" descr="http://image.mapmuse.com/images/maps/map-of-walgreens-locations.png"/>
          <p:cNvPicPr>
            <a:picLocks noChangeAspect="1" noChangeArrowheads="1"/>
          </p:cNvPicPr>
          <p:nvPr/>
        </p:nvPicPr>
        <p:blipFill>
          <a:blip r:embed="rId8" cstate="print"/>
          <a:srcRect t="4533"/>
          <a:stretch>
            <a:fillRect/>
          </a:stretch>
        </p:blipFill>
        <p:spPr bwMode="auto">
          <a:xfrm>
            <a:off x="522169" y="2522536"/>
            <a:ext cx="1993336" cy="1214446"/>
          </a:xfrm>
          <a:prstGeom prst="round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6" name="Picture 72"/>
          <p:cNvPicPr>
            <a:picLocks noChangeAspect="1" noChangeArrowheads="1"/>
          </p:cNvPicPr>
          <p:nvPr/>
        </p:nvPicPr>
        <p:blipFill>
          <a:blip r:embed="rId9" cstate="print"/>
          <a:srcRect l="15381" t="26367" r="40674" b="29729"/>
          <a:stretch>
            <a:fillRect/>
          </a:stretch>
        </p:blipFill>
        <p:spPr bwMode="auto">
          <a:xfrm>
            <a:off x="557204" y="5051426"/>
            <a:ext cx="1943093" cy="1166818"/>
          </a:xfrm>
          <a:prstGeom prst="roundRect">
            <a:avLst>
              <a:gd name="adj" fmla="val 1461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7" name="Picture 74" descr="http://www.famu.edu/headlines/UserFiles/Image/BusWalgreens.jpg"/>
          <p:cNvPicPr>
            <a:picLocks noChangeAspect="1" noChangeArrowheads="1"/>
          </p:cNvPicPr>
          <p:nvPr/>
        </p:nvPicPr>
        <p:blipFill>
          <a:blip r:embed="rId10" cstate="print"/>
          <a:srcRect b="17655"/>
          <a:stretch>
            <a:fillRect/>
          </a:stretch>
        </p:blipFill>
        <p:spPr bwMode="auto">
          <a:xfrm>
            <a:off x="2562213" y="3798449"/>
            <a:ext cx="1926660" cy="1152979"/>
          </a:xfrm>
          <a:prstGeom prst="round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8" name="Picture 55" descr="Fotograf&amp;#237;a de stock: Manhattan Times square"/>
          <p:cNvPicPr>
            <a:picLocks noChangeAspect="1" noChangeArrowheads="1"/>
          </p:cNvPicPr>
          <p:nvPr/>
        </p:nvPicPr>
        <p:blipFill>
          <a:blip r:embed="rId11" cstate="print"/>
          <a:srcRect b="8064"/>
          <a:stretch>
            <a:fillRect/>
          </a:stretch>
        </p:blipFill>
        <p:spPr bwMode="auto">
          <a:xfrm>
            <a:off x="2562214" y="5037380"/>
            <a:ext cx="1926660" cy="1180864"/>
          </a:xfrm>
          <a:prstGeom prst="roundRect">
            <a:avLst>
              <a:gd name="adj" fmla="val 1461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9" name="Picture 57" descr="http://www.hellawella.com/wp-content/uploads/2011/08/Deals_WalgreensBeauty_WomanShopping.jpg"/>
          <p:cNvPicPr>
            <a:picLocks noChangeAspect="1" noChangeArrowheads="1"/>
          </p:cNvPicPr>
          <p:nvPr/>
        </p:nvPicPr>
        <p:blipFill>
          <a:blip r:embed="rId12" cstate="print"/>
          <a:srcRect t="18865"/>
          <a:stretch>
            <a:fillRect/>
          </a:stretch>
        </p:blipFill>
        <p:spPr bwMode="auto">
          <a:xfrm>
            <a:off x="6557168" y="5026050"/>
            <a:ext cx="1972916" cy="1191212"/>
          </a:xfrm>
          <a:prstGeom prst="roundRect">
            <a:avLst>
              <a:gd name="adj" fmla="val 1461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486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2400" dirty="0">
                <a:latin typeface="Calibri" pitchFamily="34" charset="0"/>
                <a:cs typeface="Calibri" pitchFamily="34" charset="0"/>
              </a:rPr>
              <a:t>The Software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Factory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of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Zaragoza</a:t>
            </a:r>
            <a:br>
              <a:rPr lang="it-IT" sz="2400" dirty="0" smtClean="0">
                <a:latin typeface="Calibri" pitchFamily="34" charset="0"/>
                <a:cs typeface="Calibri" pitchFamily="34" charset="0"/>
              </a:rPr>
            </a:br>
            <a:r>
              <a:rPr lang="it-IT" sz="2000" b="0" i="1" dirty="0" smtClean="0">
                <a:latin typeface="Calibri" pitchFamily="34" charset="0"/>
                <a:cs typeface="Calibri" pitchFamily="34" charset="0"/>
              </a:rPr>
              <a:t>Mission and goals</a:t>
            </a:r>
            <a:endParaRPr lang="en-US" sz="20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69FCE-4CD6-4DF2-8D2C-A84955C4D786}" type="slidenum">
              <a:rPr lang="en-GB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6</a:t>
            </a:fld>
            <a:endParaRPr lang="en-GB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1134559"/>
            <a:ext cx="4968552" cy="4799126"/>
            <a:chOff x="251520" y="1551012"/>
            <a:chExt cx="4968552" cy="3966220"/>
          </a:xfrm>
          <a:effectLst>
            <a:outerShdw blurRad="152400" dist="317500" dir="5400000" sx="96000" sy="96000" rotWithShape="0">
              <a:prstClr val="black">
                <a:alpha val="15000"/>
              </a:prstClr>
            </a:outerShdw>
          </a:effectLst>
          <a:scene3d>
            <a:camera prst="perspectiveAbove"/>
            <a:lightRig rig="twoPt" dir="t"/>
          </a:scene3d>
        </p:grpSpPr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251520" y="1551012"/>
              <a:ext cx="4968552" cy="3603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288000" tIns="0" rIns="0" bIns="0" anchor="ctr"/>
            <a:lstStyle/>
            <a:p>
              <a:pPr defTabSz="801688" eaLnBrk="0" hangingPunct="0"/>
              <a:r>
                <a:rPr lang="en-US" sz="1600" b="1" noProof="1" smtClean="0">
                  <a:solidFill>
                    <a:srgbClr val="FFFFFF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The Software Factory of Zaragoza</a:t>
              </a:r>
              <a:endParaRPr lang="en-US" sz="1600" b="1" noProof="1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gray">
            <a:xfrm>
              <a:off x="251520" y="1911374"/>
              <a:ext cx="4968552" cy="36058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08000" tIns="108000" rIns="144000" bIns="72000"/>
            <a:lstStyle/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en-GB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The new internal </a:t>
              </a:r>
              <a:r>
                <a:rPr lang="en-GB" sz="1600" dirty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Software Factory for Alliance 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Boots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n-US" sz="1600" noProof="1">
                <a:solidFill>
                  <a:srgbClr val="003893"/>
                </a:solidFill>
                <a:latin typeface="Calibri" pitchFamily="34" charset="0"/>
                <a:ea typeface="ＭＳ Ｐゴシック"/>
                <a:cs typeface="Calibri" pitchFamily="34" charset="0"/>
              </a:endParaRP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en-GB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Our </a:t>
              </a:r>
              <a:r>
                <a:rPr lang="en-GB" sz="1600" b="1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mission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: to deliver the most efficient and innovative development  service for Alliance Boots in our 4 competence areas:</a:t>
              </a:r>
            </a:p>
            <a:p>
              <a:pPr marL="647700" lvl="1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</a:pPr>
              <a:r>
                <a:rPr lang="en-GB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Integration</a:t>
              </a:r>
            </a:p>
            <a:p>
              <a:pPr marL="647700" lvl="1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</a:pPr>
              <a:r>
                <a:rPr lang="en-GB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Web</a:t>
              </a:r>
            </a:p>
            <a:p>
              <a:pPr marL="647700" lvl="1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</a:pPr>
              <a:r>
                <a:rPr lang="en-GB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Mobile</a:t>
              </a:r>
            </a:p>
            <a:p>
              <a:pPr marL="647700" lvl="1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</a:pPr>
              <a:r>
                <a:rPr lang="en-GB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Business Intelligence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n-GB" sz="1600" dirty="0" smtClean="0">
                <a:solidFill>
                  <a:srgbClr val="000000"/>
                </a:solidFill>
                <a:latin typeface="Calibri" pitchFamily="34" charset="0"/>
                <a:ea typeface="ＭＳ Ｐゴシック"/>
                <a:cs typeface="Calibri" pitchFamily="34" charset="0"/>
              </a:endParaRP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Our main </a:t>
              </a:r>
              <a:r>
                <a:rPr lang="en-US" sz="1600" b="1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goals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:</a:t>
              </a:r>
            </a:p>
            <a:p>
              <a:pPr marL="647700" lvl="1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To provide the best possible “value for money”</a:t>
              </a:r>
            </a:p>
            <a:p>
              <a:pPr marL="647700" lvl="1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To guarantee quality and adherence to standards</a:t>
              </a:r>
            </a:p>
            <a:p>
              <a:pPr marL="647700" lvl="1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To boost synergies and code reusability</a:t>
              </a:r>
            </a:p>
            <a:p>
              <a:pPr marL="647700" lvl="1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Calibri" pitchFamily="34" charset="0"/>
                </a:rPr>
                <a:t>To drive and support innovation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Calibri" pitchFamily="34" charset="0"/>
              </a:endParaRPr>
            </a:p>
          </p:txBody>
        </p:sp>
      </p:grpSp>
      <p:grpSp>
        <p:nvGrpSpPr>
          <p:cNvPr id="24" name="Group 29" descr="© INSCALE GmbH, 15.06.2010"/>
          <p:cNvGrpSpPr>
            <a:grpSpLocks/>
          </p:cNvGrpSpPr>
          <p:nvPr/>
        </p:nvGrpSpPr>
        <p:grpSpPr bwMode="auto">
          <a:xfrm>
            <a:off x="5552816" y="1196752"/>
            <a:ext cx="3240360" cy="2808312"/>
            <a:chOff x="1640" y="1137"/>
            <a:chExt cx="2457" cy="2314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3683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5" name="Freeform 9" descr="© INSCALE GmbH, 15.06.2010"/>
            <p:cNvSpPr>
              <a:spLocks noEditPoints="1"/>
            </p:cNvSpPr>
            <p:nvPr/>
          </p:nvSpPr>
          <p:spPr bwMode="auto">
            <a:xfrm>
              <a:off x="1640" y="1152"/>
              <a:ext cx="2457" cy="2212"/>
            </a:xfrm>
            <a:custGeom>
              <a:avLst/>
              <a:gdLst>
                <a:gd name="T0" fmla="*/ 530 w 1713"/>
                <a:gd name="T1" fmla="*/ 84 h 1537"/>
                <a:gd name="T2" fmla="*/ 1456 w 1713"/>
                <a:gd name="T3" fmla="*/ 295 h 1537"/>
                <a:gd name="T4" fmla="*/ 1519 w 1713"/>
                <a:gd name="T5" fmla="*/ 325 h 1537"/>
                <a:gd name="T6" fmla="*/ 138 w 1713"/>
                <a:gd name="T7" fmla="*/ 415 h 1537"/>
                <a:gd name="T8" fmla="*/ 163 w 1713"/>
                <a:gd name="T9" fmla="*/ 444 h 1537"/>
                <a:gd name="T10" fmla="*/ 1593 w 1713"/>
                <a:gd name="T11" fmla="*/ 561 h 1537"/>
                <a:gd name="T12" fmla="*/ 1645 w 1713"/>
                <a:gd name="T13" fmla="*/ 530 h 1537"/>
                <a:gd name="T14" fmla="*/ 1577 w 1713"/>
                <a:gd name="T15" fmla="*/ 574 h 1537"/>
                <a:gd name="T16" fmla="*/ 1613 w 1713"/>
                <a:gd name="T17" fmla="*/ 598 h 1537"/>
                <a:gd name="T18" fmla="*/ 1564 w 1713"/>
                <a:gd name="T19" fmla="*/ 659 h 1537"/>
                <a:gd name="T20" fmla="*/ 1643 w 1713"/>
                <a:gd name="T21" fmla="*/ 814 h 1537"/>
                <a:gd name="T22" fmla="*/ 1548 w 1713"/>
                <a:gd name="T23" fmla="*/ 668 h 1537"/>
                <a:gd name="T24" fmla="*/ 1555 w 1713"/>
                <a:gd name="T25" fmla="*/ 704 h 1537"/>
                <a:gd name="T26" fmla="*/ 1497 w 1713"/>
                <a:gd name="T27" fmla="*/ 687 h 1537"/>
                <a:gd name="T28" fmla="*/ 1394 w 1713"/>
                <a:gd name="T29" fmla="*/ 728 h 1537"/>
                <a:gd name="T30" fmla="*/ 1516 w 1713"/>
                <a:gd name="T31" fmla="*/ 704 h 1537"/>
                <a:gd name="T32" fmla="*/ 1612 w 1713"/>
                <a:gd name="T33" fmla="*/ 784 h 1537"/>
                <a:gd name="T34" fmla="*/ 1587 w 1713"/>
                <a:gd name="T35" fmla="*/ 799 h 1537"/>
                <a:gd name="T36" fmla="*/ 1694 w 1713"/>
                <a:gd name="T37" fmla="*/ 752 h 1537"/>
                <a:gd name="T38" fmla="*/ 1533 w 1713"/>
                <a:gd name="T39" fmla="*/ 725 h 1537"/>
                <a:gd name="T40" fmla="*/ 1559 w 1713"/>
                <a:gd name="T41" fmla="*/ 743 h 1537"/>
                <a:gd name="T42" fmla="*/ 1550 w 1713"/>
                <a:gd name="T43" fmla="*/ 910 h 1537"/>
                <a:gd name="T44" fmla="*/ 1460 w 1713"/>
                <a:gd name="T45" fmla="*/ 828 h 1537"/>
                <a:gd name="T46" fmla="*/ 1334 w 1713"/>
                <a:gd name="T47" fmla="*/ 887 h 1537"/>
                <a:gd name="T48" fmla="*/ 1340 w 1713"/>
                <a:gd name="T49" fmla="*/ 1103 h 1537"/>
                <a:gd name="T50" fmla="*/ 1473 w 1713"/>
                <a:gd name="T51" fmla="*/ 1118 h 1537"/>
                <a:gd name="T52" fmla="*/ 1581 w 1713"/>
                <a:gd name="T53" fmla="*/ 1055 h 1537"/>
                <a:gd name="T54" fmla="*/ 1649 w 1713"/>
                <a:gd name="T55" fmla="*/ 872 h 1537"/>
                <a:gd name="T56" fmla="*/ 1671 w 1713"/>
                <a:gd name="T57" fmla="*/ 902 h 1537"/>
                <a:gd name="T58" fmla="*/ 1596 w 1713"/>
                <a:gd name="T59" fmla="*/ 815 h 1537"/>
                <a:gd name="T60" fmla="*/ 1510 w 1713"/>
                <a:gd name="T61" fmla="*/ 827 h 1537"/>
                <a:gd name="T62" fmla="*/ 1589 w 1713"/>
                <a:gd name="T63" fmla="*/ 865 h 1537"/>
                <a:gd name="T64" fmla="*/ 1129 w 1713"/>
                <a:gd name="T65" fmla="*/ 977 h 1537"/>
                <a:gd name="T66" fmla="*/ 1121 w 1713"/>
                <a:gd name="T67" fmla="*/ 1017 h 1537"/>
                <a:gd name="T68" fmla="*/ 1073 w 1713"/>
                <a:gd name="T69" fmla="*/ 1080 h 1537"/>
                <a:gd name="T70" fmla="*/ 1345 w 1713"/>
                <a:gd name="T71" fmla="*/ 1132 h 1537"/>
                <a:gd name="T72" fmla="*/ 290 w 1713"/>
                <a:gd name="T73" fmla="*/ 1296 h 1537"/>
                <a:gd name="T74" fmla="*/ 689 w 1713"/>
                <a:gd name="T75" fmla="*/ 58 h 1537"/>
                <a:gd name="T76" fmla="*/ 524 w 1713"/>
                <a:gd name="T77" fmla="*/ 26 h 1537"/>
                <a:gd name="T78" fmla="*/ 231 w 1713"/>
                <a:gd name="T79" fmla="*/ 343 h 1537"/>
                <a:gd name="T80" fmla="*/ 178 w 1713"/>
                <a:gd name="T81" fmla="*/ 499 h 1537"/>
                <a:gd name="T82" fmla="*/ 64 w 1713"/>
                <a:gd name="T83" fmla="*/ 623 h 1537"/>
                <a:gd name="T84" fmla="*/ 193 w 1713"/>
                <a:gd name="T85" fmla="*/ 1299 h 1537"/>
                <a:gd name="T86" fmla="*/ 378 w 1713"/>
                <a:gd name="T87" fmla="*/ 1416 h 1537"/>
                <a:gd name="T88" fmla="*/ 342 w 1713"/>
                <a:gd name="T89" fmla="*/ 1349 h 1537"/>
                <a:gd name="T90" fmla="*/ 248 w 1713"/>
                <a:gd name="T91" fmla="*/ 1245 h 1537"/>
                <a:gd name="T92" fmla="*/ 119 w 1713"/>
                <a:gd name="T93" fmla="*/ 767 h 1537"/>
                <a:gd name="T94" fmla="*/ 139 w 1713"/>
                <a:gd name="T95" fmla="*/ 607 h 1537"/>
                <a:gd name="T96" fmla="*/ 361 w 1713"/>
                <a:gd name="T97" fmla="*/ 359 h 1537"/>
                <a:gd name="T98" fmla="*/ 432 w 1713"/>
                <a:gd name="T99" fmla="*/ 296 h 1537"/>
                <a:gd name="T100" fmla="*/ 474 w 1713"/>
                <a:gd name="T101" fmla="*/ 141 h 1537"/>
                <a:gd name="T102" fmla="*/ 545 w 1713"/>
                <a:gd name="T103" fmla="*/ 68 h 1537"/>
                <a:gd name="T104" fmla="*/ 717 w 1713"/>
                <a:gd name="T105" fmla="*/ 64 h 1537"/>
                <a:gd name="T106" fmla="*/ 1301 w 1713"/>
                <a:gd name="T107" fmla="*/ 127 h 1537"/>
                <a:gd name="T108" fmla="*/ 1393 w 1713"/>
                <a:gd name="T109" fmla="*/ 183 h 1537"/>
                <a:gd name="T110" fmla="*/ 1537 w 1713"/>
                <a:gd name="T111" fmla="*/ 308 h 1537"/>
                <a:gd name="T112" fmla="*/ 1682 w 1713"/>
                <a:gd name="T113" fmla="*/ 671 h 1537"/>
                <a:gd name="T114" fmla="*/ 1238 w 1713"/>
                <a:gd name="T115" fmla="*/ 65 h 1537"/>
                <a:gd name="T116" fmla="*/ 1413 w 1713"/>
                <a:gd name="T117" fmla="*/ 215 h 1537"/>
                <a:gd name="T118" fmla="*/ 1696 w 1713"/>
                <a:gd name="T119" fmla="*/ 874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Freeform 10" descr="© INSCALE GmbH, 15.06.2010"/>
            <p:cNvSpPr>
              <a:spLocks noEditPoints="1"/>
            </p:cNvSpPr>
            <p:nvPr/>
          </p:nvSpPr>
          <p:spPr bwMode="auto">
            <a:xfrm>
              <a:off x="1661" y="1137"/>
              <a:ext cx="2411" cy="2314"/>
            </a:xfrm>
            <a:custGeom>
              <a:avLst/>
              <a:gdLst>
                <a:gd name="T0" fmla="*/ 1157 w 1683"/>
                <a:gd name="T1" fmla="*/ 29 h 1609"/>
                <a:gd name="T2" fmla="*/ 617 w 1683"/>
                <a:gd name="T3" fmla="*/ 117 h 1609"/>
                <a:gd name="T4" fmla="*/ 656 w 1683"/>
                <a:gd name="T5" fmla="*/ 178 h 1609"/>
                <a:gd name="T6" fmla="*/ 239 w 1683"/>
                <a:gd name="T7" fmla="*/ 258 h 1609"/>
                <a:gd name="T8" fmla="*/ 536 w 1683"/>
                <a:gd name="T9" fmla="*/ 255 h 1609"/>
                <a:gd name="T10" fmla="*/ 663 w 1683"/>
                <a:gd name="T11" fmla="*/ 454 h 1609"/>
                <a:gd name="T12" fmla="*/ 900 w 1683"/>
                <a:gd name="T13" fmla="*/ 474 h 1609"/>
                <a:gd name="T14" fmla="*/ 922 w 1683"/>
                <a:gd name="T15" fmla="*/ 511 h 1609"/>
                <a:gd name="T16" fmla="*/ 908 w 1683"/>
                <a:gd name="T17" fmla="*/ 527 h 1609"/>
                <a:gd name="T18" fmla="*/ 895 w 1683"/>
                <a:gd name="T19" fmla="*/ 533 h 1609"/>
                <a:gd name="T20" fmla="*/ 1040 w 1683"/>
                <a:gd name="T21" fmla="*/ 559 h 1609"/>
                <a:gd name="T22" fmla="*/ 1319 w 1683"/>
                <a:gd name="T23" fmla="*/ 1342 h 1609"/>
                <a:gd name="T24" fmla="*/ 1320 w 1683"/>
                <a:gd name="T25" fmla="*/ 1379 h 1609"/>
                <a:gd name="T26" fmla="*/ 576 w 1683"/>
                <a:gd name="T27" fmla="*/ 31 h 1609"/>
                <a:gd name="T28" fmla="*/ 469 w 1683"/>
                <a:gd name="T29" fmla="*/ 123 h 1609"/>
                <a:gd name="T30" fmla="*/ 676 w 1683"/>
                <a:gd name="T31" fmla="*/ 54 h 1609"/>
                <a:gd name="T32" fmla="*/ 618 w 1683"/>
                <a:gd name="T33" fmla="*/ 4 h 1609"/>
                <a:gd name="T34" fmla="*/ 595 w 1683"/>
                <a:gd name="T35" fmla="*/ 5 h 1609"/>
                <a:gd name="T36" fmla="*/ 513 w 1683"/>
                <a:gd name="T37" fmla="*/ 46 h 1609"/>
                <a:gd name="T38" fmla="*/ 422 w 1683"/>
                <a:gd name="T39" fmla="*/ 75 h 1609"/>
                <a:gd name="T40" fmla="*/ 459 w 1683"/>
                <a:gd name="T41" fmla="*/ 67 h 1609"/>
                <a:gd name="T42" fmla="*/ 1681 w 1683"/>
                <a:gd name="T43" fmla="*/ 642 h 1609"/>
                <a:gd name="T44" fmla="*/ 1077 w 1683"/>
                <a:gd name="T45" fmla="*/ 36 h 1609"/>
                <a:gd name="T46" fmla="*/ 1098 w 1683"/>
                <a:gd name="T47" fmla="*/ 110 h 1609"/>
                <a:gd name="T48" fmla="*/ 979 w 1683"/>
                <a:gd name="T49" fmla="*/ 117 h 1609"/>
                <a:gd name="T50" fmla="*/ 948 w 1683"/>
                <a:gd name="T51" fmla="*/ 122 h 1609"/>
                <a:gd name="T52" fmla="*/ 820 w 1683"/>
                <a:gd name="T53" fmla="*/ 97 h 1609"/>
                <a:gd name="T54" fmla="*/ 698 w 1683"/>
                <a:gd name="T55" fmla="*/ 200 h 1609"/>
                <a:gd name="T56" fmla="*/ 828 w 1683"/>
                <a:gd name="T57" fmla="*/ 182 h 1609"/>
                <a:gd name="T58" fmla="*/ 734 w 1683"/>
                <a:gd name="T59" fmla="*/ 228 h 1609"/>
                <a:gd name="T60" fmla="*/ 635 w 1683"/>
                <a:gd name="T61" fmla="*/ 272 h 1609"/>
                <a:gd name="T62" fmla="*/ 593 w 1683"/>
                <a:gd name="T63" fmla="*/ 234 h 1609"/>
                <a:gd name="T64" fmla="*/ 621 w 1683"/>
                <a:gd name="T65" fmla="*/ 295 h 1609"/>
                <a:gd name="T66" fmla="*/ 441 w 1683"/>
                <a:gd name="T67" fmla="*/ 441 h 1609"/>
                <a:gd name="T68" fmla="*/ 621 w 1683"/>
                <a:gd name="T69" fmla="*/ 411 h 1609"/>
                <a:gd name="T70" fmla="*/ 709 w 1683"/>
                <a:gd name="T71" fmla="*/ 512 h 1609"/>
                <a:gd name="T72" fmla="*/ 740 w 1683"/>
                <a:gd name="T73" fmla="*/ 381 h 1609"/>
                <a:gd name="T74" fmla="*/ 870 w 1683"/>
                <a:gd name="T75" fmla="*/ 536 h 1609"/>
                <a:gd name="T76" fmla="*/ 911 w 1683"/>
                <a:gd name="T77" fmla="*/ 470 h 1609"/>
                <a:gd name="T78" fmla="*/ 1059 w 1683"/>
                <a:gd name="T79" fmla="*/ 616 h 1609"/>
                <a:gd name="T80" fmla="*/ 834 w 1683"/>
                <a:gd name="T81" fmla="*/ 603 h 1609"/>
                <a:gd name="T82" fmla="*/ 677 w 1683"/>
                <a:gd name="T83" fmla="*/ 539 h 1609"/>
                <a:gd name="T84" fmla="*/ 369 w 1683"/>
                <a:gd name="T85" fmla="*/ 587 h 1609"/>
                <a:gd name="T86" fmla="*/ 215 w 1683"/>
                <a:gd name="T87" fmla="*/ 834 h 1609"/>
                <a:gd name="T88" fmla="*/ 317 w 1683"/>
                <a:gd name="T89" fmla="*/ 1065 h 1609"/>
                <a:gd name="T90" fmla="*/ 592 w 1683"/>
                <a:gd name="T91" fmla="*/ 1115 h 1609"/>
                <a:gd name="T92" fmla="*/ 681 w 1683"/>
                <a:gd name="T93" fmla="*/ 1291 h 1609"/>
                <a:gd name="T94" fmla="*/ 733 w 1683"/>
                <a:gd name="T95" fmla="*/ 1503 h 1609"/>
                <a:gd name="T96" fmla="*/ 1016 w 1683"/>
                <a:gd name="T97" fmla="*/ 1556 h 1609"/>
                <a:gd name="T98" fmla="*/ 1197 w 1683"/>
                <a:gd name="T99" fmla="*/ 1373 h 1609"/>
                <a:gd name="T100" fmla="*/ 1271 w 1683"/>
                <a:gd name="T101" fmla="*/ 1154 h 1609"/>
                <a:gd name="T102" fmla="*/ 1311 w 1683"/>
                <a:gd name="T103" fmla="*/ 967 h 1609"/>
                <a:gd name="T104" fmla="*/ 1135 w 1683"/>
                <a:gd name="T105" fmla="*/ 797 h 1609"/>
                <a:gd name="T106" fmla="*/ 1197 w 1683"/>
                <a:gd name="T107" fmla="*/ 810 h 1609"/>
                <a:gd name="T108" fmla="*/ 1447 w 1683"/>
                <a:gd name="T109" fmla="*/ 788 h 1609"/>
                <a:gd name="T110" fmla="*/ 1277 w 1683"/>
                <a:gd name="T111" fmla="*/ 635 h 1609"/>
                <a:gd name="T112" fmla="*/ 1531 w 1683"/>
                <a:gd name="T113" fmla="*/ 652 h 1609"/>
                <a:gd name="T114" fmla="*/ 1658 w 1683"/>
                <a:gd name="T115" fmla="*/ 862 h 1609"/>
                <a:gd name="T116" fmla="*/ 1038 w 1683"/>
                <a:gd name="T117" fmla="*/ 440 h 1609"/>
                <a:gd name="T118" fmla="*/ 991 w 1683"/>
                <a:gd name="T119" fmla="*/ 389 h 1609"/>
                <a:gd name="T120" fmla="*/ 1099 w 1683"/>
                <a:gd name="T121" fmla="*/ 418 h 1609"/>
                <a:gd name="T122" fmla="*/ 287 w 1683"/>
                <a:gd name="T123" fmla="*/ 206 h 1609"/>
                <a:gd name="T124" fmla="*/ 50 w 1683"/>
                <a:gd name="T125" fmla="*/ 1063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3" name="Group 15" descr="© INSCALE GmbH, 15.06.2010"/>
          <p:cNvGrpSpPr>
            <a:grpSpLocks/>
          </p:cNvGrpSpPr>
          <p:nvPr/>
        </p:nvGrpSpPr>
        <p:grpSpPr bwMode="auto">
          <a:xfrm>
            <a:off x="6369239" y="1445219"/>
            <a:ext cx="677228" cy="542925"/>
            <a:chOff x="3726" y="2179"/>
            <a:chExt cx="474" cy="380"/>
          </a:xfrm>
        </p:grpSpPr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3876" y="2419"/>
              <a:ext cx="324" cy="140"/>
            </a:xfrm>
            <a:custGeom>
              <a:avLst/>
              <a:gdLst>
                <a:gd name="T0" fmla="*/ 492 w 669"/>
                <a:gd name="T1" fmla="*/ 0 h 290"/>
                <a:gd name="T2" fmla="*/ 195 w 669"/>
                <a:gd name="T3" fmla="*/ 78 h 290"/>
                <a:gd name="T4" fmla="*/ 245 w 669"/>
                <a:gd name="T5" fmla="*/ 148 h 290"/>
                <a:gd name="T6" fmla="*/ 5 w 669"/>
                <a:gd name="T7" fmla="*/ 261 h 290"/>
                <a:gd name="T8" fmla="*/ 48 w 669"/>
                <a:gd name="T9" fmla="*/ 272 h 290"/>
                <a:gd name="T10" fmla="*/ 294 w 669"/>
                <a:gd name="T11" fmla="*/ 154 h 290"/>
                <a:gd name="T12" fmla="*/ 327 w 669"/>
                <a:gd name="T13" fmla="*/ 155 h 290"/>
                <a:gd name="T14" fmla="*/ 624 w 669"/>
                <a:gd name="T15" fmla="*/ 78 h 290"/>
                <a:gd name="T16" fmla="*/ 492 w 669"/>
                <a:gd name="T1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9" h="290">
                  <a:moveTo>
                    <a:pt x="492" y="0"/>
                  </a:moveTo>
                  <a:cubicBezTo>
                    <a:pt x="373" y="0"/>
                    <a:pt x="240" y="35"/>
                    <a:pt x="195" y="78"/>
                  </a:cubicBezTo>
                  <a:cubicBezTo>
                    <a:pt x="162" y="109"/>
                    <a:pt x="184" y="136"/>
                    <a:pt x="245" y="148"/>
                  </a:cubicBezTo>
                  <a:cubicBezTo>
                    <a:pt x="5" y="261"/>
                    <a:pt x="5" y="261"/>
                    <a:pt x="5" y="261"/>
                  </a:cubicBezTo>
                  <a:cubicBezTo>
                    <a:pt x="9" y="284"/>
                    <a:pt x="0" y="290"/>
                    <a:pt x="48" y="272"/>
                  </a:cubicBezTo>
                  <a:cubicBezTo>
                    <a:pt x="294" y="154"/>
                    <a:pt x="294" y="154"/>
                    <a:pt x="294" y="154"/>
                  </a:cubicBezTo>
                  <a:cubicBezTo>
                    <a:pt x="304" y="155"/>
                    <a:pt x="315" y="155"/>
                    <a:pt x="327" y="155"/>
                  </a:cubicBezTo>
                  <a:cubicBezTo>
                    <a:pt x="445" y="155"/>
                    <a:pt x="578" y="120"/>
                    <a:pt x="624" y="78"/>
                  </a:cubicBezTo>
                  <a:cubicBezTo>
                    <a:pt x="669" y="35"/>
                    <a:pt x="610" y="0"/>
                    <a:pt x="492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893"/>
                </a:solidFill>
                <a:latin typeface="Calibri" pitchFamily="34" charset="0"/>
                <a:ea typeface="ＭＳ Ｐゴシック"/>
                <a:cs typeface="Calibri" pitchFamily="34" charset="0"/>
              </a:endParaRPr>
            </a:p>
          </p:txBody>
        </p:sp>
        <p:pic>
          <p:nvPicPr>
            <p:cNvPr id="55" name="Picture 17" descr="grü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12"/>
            <a:stretch>
              <a:fillRect/>
            </a:stretch>
          </p:blipFill>
          <p:spPr bwMode="auto">
            <a:xfrm rot="19961729">
              <a:off x="3726" y="2179"/>
              <a:ext cx="279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1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Calibri" pitchFamily="34" charset="0"/>
                <a:cs typeface="Calibri" pitchFamily="34" charset="0"/>
              </a:rPr>
              <a:t>TSF-Z </a:t>
            </a:r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Competence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areas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400" dirty="0" smtClean="0">
                <a:latin typeface="Calibri" pitchFamily="34" charset="0"/>
                <a:cs typeface="Calibri" pitchFamily="34" charset="0"/>
              </a:rPr>
            </a:br>
            <a:r>
              <a:rPr lang="es-ES" sz="2000" b="0" i="1" dirty="0" err="1" smtClean="0">
                <a:latin typeface="Calibri" pitchFamily="34" charset="0"/>
                <a:cs typeface="Calibri" pitchFamily="34" charset="0"/>
              </a:rPr>
              <a:t>Main</a:t>
            </a:r>
            <a:r>
              <a:rPr lang="es-ES" sz="2000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0" i="1" dirty="0" err="1" smtClean="0">
                <a:latin typeface="Calibri" pitchFamily="34" charset="0"/>
                <a:cs typeface="Calibri" pitchFamily="34" charset="0"/>
              </a:rPr>
              <a:t>standard</a:t>
            </a:r>
            <a:r>
              <a:rPr lang="es-ES" sz="2000" b="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0" i="1" dirty="0" err="1" smtClean="0">
                <a:latin typeface="Calibri" pitchFamily="34" charset="0"/>
                <a:cs typeface="Calibri" pitchFamily="34" charset="0"/>
              </a:rPr>
              <a:t>technologies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000" dirty="0" smtClean="0">
                <a:latin typeface="Calibri" pitchFamily="34" charset="0"/>
                <a:cs typeface="Calibri" pitchFamily="34" charset="0"/>
              </a:rPr>
            </a:b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ADB0B-2FD4-484F-86A1-4984AC18928C}" type="slidenum">
              <a:rPr lang="en-GB" smtClean="0">
                <a:solidFill>
                  <a:srgbClr val="80808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808080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32562876"/>
              </p:ext>
            </p:extLst>
          </p:nvPr>
        </p:nvGraphicFramePr>
        <p:xfrm>
          <a:off x="519766" y="548680"/>
          <a:ext cx="8117955" cy="55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1837420" y="4980307"/>
            <a:ext cx="5482648" cy="392909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3C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Development</a:t>
            </a: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3C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and </a:t>
            </a:r>
            <a:r>
              <a:rPr kumimoji="0" lang="es-E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3C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support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0073C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CasellaDiTesto 1"/>
          <p:cNvSpPr txBox="1"/>
          <p:nvPr/>
        </p:nvSpPr>
        <p:spPr>
          <a:xfrm>
            <a:off x="107504" y="6021288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3893"/>
                </a:solidFill>
                <a:latin typeface="Calibri" pitchFamily="34" charset="0"/>
                <a:cs typeface="Calibri" pitchFamily="34" charset="0"/>
              </a:rPr>
              <a:t>Constantly-evolving portfolio, new technologies to be tested and potentially incorporated </a:t>
            </a:r>
            <a:endParaRPr lang="en-US" sz="1200" i="1" dirty="0">
              <a:solidFill>
                <a:srgbClr val="00389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330325"/>
            <a:ext cx="76200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3CF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73CF"/>
                </a:solidFill>
                <a:latin typeface="+mn-lt"/>
                <a:ea typeface="+mn-ea"/>
              </a:defRPr>
            </a:lvl2pPr>
            <a:lvl3pPr marL="723900" indent="-873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73CF"/>
                </a:solidFill>
                <a:latin typeface="+mn-lt"/>
                <a:ea typeface="+mn-ea"/>
              </a:defRPr>
            </a:lvl3pPr>
            <a:lvl4pPr marL="1079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73CF"/>
                </a:solidFill>
                <a:latin typeface="+mn-lt"/>
                <a:ea typeface="+mn-ea"/>
              </a:defRPr>
            </a:lvl4pPr>
            <a:lvl5pPr marL="1435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73CF"/>
                </a:solidFill>
                <a:latin typeface="+mn-lt"/>
                <a:ea typeface="+mn-ea"/>
              </a:defRPr>
            </a:lvl5pPr>
            <a:lvl6pPr marL="1892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73CF"/>
                </a:solidFill>
                <a:latin typeface="+mn-lt"/>
                <a:ea typeface="+mn-ea"/>
              </a:defRPr>
            </a:lvl6pPr>
            <a:lvl7pPr marL="2349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73CF"/>
                </a:solidFill>
                <a:latin typeface="+mn-lt"/>
                <a:ea typeface="+mn-ea"/>
              </a:defRPr>
            </a:lvl7pPr>
            <a:lvl8pPr marL="2806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73CF"/>
                </a:solidFill>
                <a:latin typeface="+mn-lt"/>
                <a:ea typeface="+mn-ea"/>
              </a:defRPr>
            </a:lvl8pPr>
            <a:lvl9pPr marL="3263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73CF"/>
                </a:solidFill>
                <a:latin typeface="+mn-lt"/>
                <a:ea typeface="+mn-ea"/>
              </a:defRPr>
            </a:lvl9pPr>
          </a:lstStyle>
          <a:p>
            <a:endParaRPr lang="en-GB" b="1" dirty="0" smtClean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44118758"/>
              </p:ext>
            </p:extLst>
          </p:nvPr>
        </p:nvGraphicFramePr>
        <p:xfrm>
          <a:off x="107504" y="1196752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269875" y="6578600"/>
            <a:ext cx="3603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B8F74A-7FD8-48B6-9336-7912FD506BAB}" type="slidenum">
              <a:rPr lang="en-US" sz="1200">
                <a:solidFill>
                  <a:srgbClr val="808080"/>
                </a:solidFill>
              </a:rPr>
              <a:pPr eaLnBrk="1" hangingPunct="1"/>
              <a:t>8</a:t>
            </a:fld>
            <a:endParaRPr lang="en-US" sz="1200" dirty="0">
              <a:solidFill>
                <a:srgbClr val="808080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69875" y="233363"/>
            <a:ext cx="6030913" cy="719137"/>
          </a:xfrm>
        </p:spPr>
        <p:txBody>
          <a:bodyPr/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TSF Zaragoza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Resource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model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latin typeface="Calibri" pitchFamily="34" charset="0"/>
                <a:cs typeface="Calibri" pitchFamily="34" charset="0"/>
              </a:rPr>
            </a:b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Calibri" pitchFamily="34" charset="0"/>
                <a:cs typeface="Calibri" pitchFamily="34" charset="0"/>
              </a:rPr>
              <a:t>TSF-Z </a:t>
            </a:r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metrics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400" dirty="0" smtClean="0">
                <a:latin typeface="Calibri" pitchFamily="34" charset="0"/>
                <a:cs typeface="Calibri" pitchFamily="34" charset="0"/>
              </a:rPr>
            </a:br>
            <a:endParaRPr lang="es-E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ADB0B-2FD4-484F-86A1-4984AC18928C}" type="slidenum">
              <a:rPr lang="en-GB" smtClean="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7" name="CasellaDiTesto 1"/>
          <p:cNvSpPr txBox="1"/>
          <p:nvPr/>
        </p:nvSpPr>
        <p:spPr>
          <a:xfrm rot="10800000" flipV="1">
            <a:off x="827584" y="4149080"/>
            <a:ext cx="131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3893"/>
                </a:solidFill>
                <a:latin typeface="Calibri" pitchFamily="34" charset="0"/>
                <a:cs typeface="Calibri" pitchFamily="34" charset="0"/>
              </a:rPr>
              <a:t>Working for all AH and Boots business entities</a:t>
            </a:r>
            <a:endParaRPr lang="en-US" sz="1000" i="1" dirty="0">
              <a:solidFill>
                <a:srgbClr val="0038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reccia in su 42"/>
          <p:cNvSpPr/>
          <p:nvPr/>
        </p:nvSpPr>
        <p:spPr>
          <a:xfrm>
            <a:off x="1955350" y="3948761"/>
            <a:ext cx="368304" cy="754317"/>
          </a:xfrm>
          <a:prstGeom prst="upArrow">
            <a:avLst>
              <a:gd name="adj1" fmla="val 37482"/>
              <a:gd name="adj2" fmla="val 32002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32000">
                <a:schemeClr val="accent3">
                  <a:shade val="93000"/>
                  <a:satMod val="130000"/>
                </a:schemeClr>
              </a:gs>
              <a:gs pos="55000">
                <a:schemeClr val="accent3">
                  <a:shade val="94000"/>
                  <a:satMod val="135000"/>
                  <a:alpha val="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8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Freccia in su 42"/>
          <p:cNvSpPr/>
          <p:nvPr/>
        </p:nvSpPr>
        <p:spPr>
          <a:xfrm rot="2509763">
            <a:off x="3655894" y="3921494"/>
            <a:ext cx="368304" cy="1280439"/>
          </a:xfrm>
          <a:prstGeom prst="upArrow">
            <a:avLst>
              <a:gd name="adj1" fmla="val 37482"/>
              <a:gd name="adj2" fmla="val 32002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32000">
                <a:schemeClr val="accent3">
                  <a:shade val="93000"/>
                  <a:satMod val="130000"/>
                </a:schemeClr>
              </a:gs>
              <a:gs pos="55000">
                <a:schemeClr val="accent3">
                  <a:shade val="94000"/>
                  <a:satMod val="135000"/>
                  <a:alpha val="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8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sellaDiTesto 1"/>
          <p:cNvSpPr txBox="1"/>
          <p:nvPr/>
        </p:nvSpPr>
        <p:spPr>
          <a:xfrm rot="10800000" flipV="1">
            <a:off x="2107955" y="5504182"/>
            <a:ext cx="131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3893"/>
                </a:solidFill>
                <a:latin typeface="Calibri" pitchFamily="34" charset="0"/>
                <a:cs typeface="Calibri" pitchFamily="34" charset="0"/>
              </a:rPr>
              <a:t>Detailed profile analysis – interesting results per area</a:t>
            </a:r>
            <a:endParaRPr lang="en-US" sz="1000" i="1" dirty="0">
              <a:solidFill>
                <a:srgbClr val="0038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ccia in su 42"/>
          <p:cNvSpPr/>
          <p:nvPr/>
        </p:nvSpPr>
        <p:spPr>
          <a:xfrm rot="5400000">
            <a:off x="4028340" y="5140962"/>
            <a:ext cx="368304" cy="1280439"/>
          </a:xfrm>
          <a:prstGeom prst="upArrow">
            <a:avLst>
              <a:gd name="adj1" fmla="val 37482"/>
              <a:gd name="adj2" fmla="val 32002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32000">
                <a:schemeClr val="accent3">
                  <a:shade val="93000"/>
                  <a:satMod val="130000"/>
                </a:schemeClr>
              </a:gs>
              <a:gs pos="55000">
                <a:schemeClr val="accent3">
                  <a:shade val="94000"/>
                  <a:satMod val="135000"/>
                  <a:alpha val="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8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sellaDiTesto 1"/>
          <p:cNvSpPr txBox="1"/>
          <p:nvPr/>
        </p:nvSpPr>
        <p:spPr>
          <a:xfrm rot="7818214" flipV="1">
            <a:off x="2677005" y="4094474"/>
            <a:ext cx="15856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3893"/>
                </a:solidFill>
                <a:latin typeface="Calibri" pitchFamily="34" charset="0"/>
                <a:cs typeface="Calibri" pitchFamily="34" charset="0"/>
              </a:rPr>
              <a:t>Clear growing tendency, this will enable </a:t>
            </a:r>
            <a:r>
              <a:rPr lang="en-US" sz="1000" i="1" dirty="0" err="1" smtClean="0">
                <a:solidFill>
                  <a:srgbClr val="003893"/>
                </a:solidFill>
                <a:latin typeface="Calibri" pitchFamily="34" charset="0"/>
                <a:cs typeface="Calibri" pitchFamily="34" charset="0"/>
              </a:rPr>
              <a:t>dayrate</a:t>
            </a:r>
            <a:r>
              <a:rPr lang="en-US" sz="1000" i="1" dirty="0" smtClean="0">
                <a:solidFill>
                  <a:srgbClr val="003893"/>
                </a:solidFill>
                <a:latin typeface="Calibri" pitchFamily="34" charset="0"/>
                <a:cs typeface="Calibri" pitchFamily="34" charset="0"/>
              </a:rPr>
              <a:t> reduction</a:t>
            </a:r>
            <a:endParaRPr lang="en-US" sz="1000" i="1" dirty="0">
              <a:solidFill>
                <a:srgbClr val="00389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09" y="1284005"/>
            <a:ext cx="5114795" cy="237957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33757"/>
            <a:ext cx="4002489" cy="233154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4004"/>
            <a:ext cx="3816424" cy="23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BvWaJAwkamCqwk070Vjg"/>
</p:tagLst>
</file>

<file path=ppt/theme/theme1.xml><?xml version="1.0" encoding="utf-8"?>
<a:theme xmlns:a="http://schemas.openxmlformats.org/drawingml/2006/main" name="TSFZ">
  <a:themeElements>
    <a:clrScheme name="1_Format AH PPT 8">
      <a:dk1>
        <a:srgbClr val="003893"/>
      </a:dk1>
      <a:lt1>
        <a:srgbClr val="FFFFFF"/>
      </a:lt1>
      <a:dk2>
        <a:srgbClr val="000000"/>
      </a:dk2>
      <a:lt2>
        <a:srgbClr val="808080"/>
      </a:lt2>
      <a:accent1>
        <a:srgbClr val="1EB53A"/>
      </a:accent1>
      <a:accent2>
        <a:srgbClr val="0082D1"/>
      </a:accent2>
      <a:accent3>
        <a:srgbClr val="FFFFFF"/>
      </a:accent3>
      <a:accent4>
        <a:srgbClr val="002E7D"/>
      </a:accent4>
      <a:accent5>
        <a:srgbClr val="ABD7AE"/>
      </a:accent5>
      <a:accent6>
        <a:srgbClr val="0075BD"/>
      </a:accent6>
      <a:hlink>
        <a:srgbClr val="003893"/>
      </a:hlink>
      <a:folHlink>
        <a:srgbClr val="B2B2B2"/>
      </a:folHlink>
    </a:clrScheme>
    <a:fontScheme name="1_Format AH PPT">
      <a:majorFont>
        <a:latin typeface="Arial"/>
        <a:ea typeface="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ormat AH 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rmat AH 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rmat AH 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rmat AH 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rmat AH 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rmat AH 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rmat AH 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rmat AH PPT 8">
        <a:dk1>
          <a:srgbClr val="003893"/>
        </a:dk1>
        <a:lt1>
          <a:srgbClr val="FFFFFF"/>
        </a:lt1>
        <a:dk2>
          <a:srgbClr val="000000"/>
        </a:dk2>
        <a:lt2>
          <a:srgbClr val="808080"/>
        </a:lt2>
        <a:accent1>
          <a:srgbClr val="1EB53A"/>
        </a:accent1>
        <a:accent2>
          <a:srgbClr val="0082D1"/>
        </a:accent2>
        <a:accent3>
          <a:srgbClr val="FFFFFF"/>
        </a:accent3>
        <a:accent4>
          <a:srgbClr val="002E7D"/>
        </a:accent4>
        <a:accent5>
          <a:srgbClr val="ABD7AE"/>
        </a:accent5>
        <a:accent6>
          <a:srgbClr val="0075BD"/>
        </a:accent6>
        <a:hlink>
          <a:srgbClr val="00389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rmat AH PP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C1E8"/>
        </a:accent1>
        <a:accent2>
          <a:srgbClr val="003893"/>
        </a:accent2>
        <a:accent3>
          <a:srgbClr val="FFFFFF"/>
        </a:accent3>
        <a:accent4>
          <a:srgbClr val="000000"/>
        </a:accent4>
        <a:accent5>
          <a:srgbClr val="C0DDF2"/>
        </a:accent5>
        <a:accent6>
          <a:srgbClr val="003285"/>
        </a:accent6>
        <a:hlink>
          <a:srgbClr val="89D695"/>
        </a:hlink>
        <a:folHlink>
          <a:srgbClr val="1E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985</TotalTime>
  <Words>573</Words>
  <Application>Microsoft Office PowerPoint</Application>
  <PresentationFormat>Presentación en pantalla (4:3)</PresentationFormat>
  <Paragraphs>125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TSFZ</vt:lpstr>
      <vt:lpstr>IT resources – TSF-Z</vt:lpstr>
      <vt:lpstr>Presentación de PowerPoint</vt:lpstr>
      <vt:lpstr>Who we are? Simplification – not official!</vt:lpstr>
      <vt:lpstr>Presentación de PowerPoint</vt:lpstr>
      <vt:lpstr>Presentación de PowerPoint</vt:lpstr>
      <vt:lpstr>The Software Factory of Zaragoza Mission and goals</vt:lpstr>
      <vt:lpstr>TSF-Z Competence areas Main standard technologies </vt:lpstr>
      <vt:lpstr>TSF Zaragoza Resource model </vt:lpstr>
      <vt:lpstr>TSF-Z metrics </vt:lpstr>
      <vt:lpstr>Key messages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Alliance Healthcare</dc:title>
  <dc:creator>Guest, Gareth</dc:creator>
  <cp:lastModifiedBy>usuario</cp:lastModifiedBy>
  <cp:revision>77</cp:revision>
  <dcterms:created xsi:type="dcterms:W3CDTF">2012-11-02T10:43:21Z</dcterms:created>
  <dcterms:modified xsi:type="dcterms:W3CDTF">2014-10-26T05:40:00Z</dcterms:modified>
</cp:coreProperties>
</file>