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97" r:id="rId5"/>
    <p:sldId id="344" r:id="rId6"/>
    <p:sldId id="346" r:id="rId7"/>
    <p:sldId id="347" r:id="rId8"/>
    <p:sldId id="348" r:id="rId9"/>
    <p:sldId id="349" r:id="rId10"/>
    <p:sldId id="350" r:id="rId11"/>
    <p:sldId id="351" r:id="rId12"/>
    <p:sldId id="343" r:id="rId13"/>
    <p:sldId id="352" r:id="rId14"/>
    <p:sldId id="354" r:id="rId15"/>
    <p:sldId id="359" r:id="rId16"/>
    <p:sldId id="360" r:id="rId17"/>
    <p:sldId id="353" r:id="rId18"/>
    <p:sldId id="355" r:id="rId19"/>
    <p:sldId id="357" r:id="rId20"/>
    <p:sldId id="339" r:id="rId21"/>
    <p:sldId id="361" r:id="rId22"/>
    <p:sldId id="362" r:id="rId23"/>
    <p:sldId id="363" r:id="rId24"/>
    <p:sldId id="364" r:id="rId25"/>
    <p:sldId id="325" r:id="rId26"/>
  </p:sldIdLst>
  <p:sldSz cx="9540875" cy="6661150"/>
  <p:notesSz cx="6985000" cy="9283700"/>
  <p:embeddedFontLst>
    <p:embeddedFont>
      <p:font typeface="ＭＳ Ｐゴシック" pitchFamily="34" charset="-128"/>
      <p:regular r:id="rId2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CCCCCC"/>
    <a:srgbClr val="B3B3B3"/>
    <a:srgbClr val="D9E6F3"/>
    <a:srgbClr val="EAB6B6"/>
    <a:srgbClr val="E6E6E6"/>
    <a:srgbClr val="808080"/>
    <a:srgbClr val="666666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3" autoAdjust="0"/>
    <p:restoredTop sz="89105" autoAdjust="0"/>
  </p:normalViewPr>
  <p:slideViewPr>
    <p:cSldViewPr snapToObjects="1" showGuides="1">
      <p:cViewPr>
        <p:scale>
          <a:sx n="84" d="100"/>
          <a:sy n="84" d="100"/>
        </p:scale>
        <p:origin x="-1254" y="-312"/>
      </p:cViewPr>
      <p:guideLst>
        <p:guide orient="horz" pos="3487"/>
        <p:guide orient="horz" pos="3657"/>
        <p:guide pos="2608"/>
        <p:guide pos="3203"/>
        <p:guide pos="3799"/>
        <p:guide pos="2013"/>
        <p:guide pos="4394"/>
        <p:guide pos="5603"/>
        <p:guide pos="1418"/>
        <p:guide pos="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775" y="0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512"/>
            <a:ext cx="3027595" cy="4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775" y="8817512"/>
            <a:ext cx="3027595" cy="4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69F1F4-BB08-4A13-8DEB-55CE30C97A90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76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775" y="0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696913"/>
            <a:ext cx="4986338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175" y="4409499"/>
            <a:ext cx="5588653" cy="41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512"/>
            <a:ext cx="3027595" cy="4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775" y="8817512"/>
            <a:ext cx="3027595" cy="4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2A2EEC-23B4-4E74-8074-D6EA744CAA5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38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06804-E950-4111-B994-F2B321D7DB11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485D7-99B7-45E6-9A36-496A9867001E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696913"/>
            <a:ext cx="4987925" cy="34813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1934E-F47E-466A-BC77-8CB3477897E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3EEE7C-F726-4408-9A79-5030BDFB56E8}" type="datetime1">
              <a:rPr lang="de-DE" smtClean="0"/>
              <a:pPr/>
              <a:t>26.10.2014</a:t>
            </a:fld>
            <a:endParaRPr lang="de-DE" smtClean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3499-316C-4CC7-8785-2E0216CDDC74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174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8538" y="695325"/>
            <a:ext cx="4986337" cy="3481388"/>
          </a:xfrm>
          <a:ln/>
        </p:spPr>
      </p:sp>
      <p:sp>
        <p:nvSpPr>
          <p:cNvPr id="31749" name="2 Marcador de notas"/>
          <p:cNvSpPr>
            <a:spLocks noGrp="1"/>
          </p:cNvSpPr>
          <p:nvPr>
            <p:ph type="body" idx="1"/>
          </p:nvPr>
        </p:nvSpPr>
        <p:spPr>
          <a:xfrm>
            <a:off x="698165" y="4410918"/>
            <a:ext cx="5588670" cy="4176670"/>
          </a:xfrm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1750" name="3 Marcador de número de diapositiva"/>
          <p:cNvSpPr txBox="1">
            <a:spLocks noGrp="1"/>
          </p:cNvSpPr>
          <p:nvPr/>
        </p:nvSpPr>
        <p:spPr bwMode="auto">
          <a:xfrm>
            <a:off x="3956640" y="8817416"/>
            <a:ext cx="3027243" cy="4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D1C0D1-2E4D-4562-9FFD-534FD0055E9C}" type="slidenum">
              <a:rPr lang="de-DE"/>
              <a:pPr algn="r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190DB-9884-4ECE-9A72-0C79F18F4E4E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01675"/>
            <a:ext cx="4964112" cy="34655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1372"/>
            <a:ext cx="5122333" cy="3908501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240088"/>
            <a:ext cx="9537700" cy="3059112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58775" y="3417888"/>
            <a:ext cx="3419475" cy="2700337"/>
          </a:xfrm>
          <a:solidFill>
            <a:schemeClr val="hlink"/>
          </a:solidFill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182" name="Picture 14" descr="DNP_Logo_[deutsch]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620838"/>
            <a:ext cx="2159000" cy="927100"/>
          </a:xfrm>
          <a:prstGeom prst="rect">
            <a:avLst/>
          </a:prstGeom>
          <a:noFill/>
        </p:spPr>
      </p:pic>
      <p:pic>
        <p:nvPicPr>
          <p:cNvPr id="7183" name="Picture 15" descr="BSH-Logo_A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113" y="557213"/>
            <a:ext cx="1463675" cy="43338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688" y="3241675"/>
            <a:ext cx="5578475" cy="3055938"/>
          </a:xfrm>
          <a:prstGeom prst="rect">
            <a:avLst/>
          </a:prstGeom>
          <a:noFill/>
          <a:ln w="6350" cap="sq">
            <a:noFill/>
            <a:miter lim="800000"/>
            <a:headEnd/>
            <a:tailEnd/>
          </a:ln>
          <a:effectLst/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58775" y="2700000"/>
            <a:ext cx="8816975" cy="360363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 Box 46"/>
          <p:cNvSpPr txBox="1">
            <a:spLocks noChangeArrowheads="1"/>
          </p:cNvSpPr>
          <p:nvPr userDrawn="1"/>
        </p:nvSpPr>
        <p:spPr bwMode="auto">
          <a:xfrm>
            <a:off x="358775" y="6346800"/>
            <a:ext cx="360045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de-DE" sz="800" noProof="0" dirty="0"/>
              <a:t>B O S C H   U N D   S I E M E N S   H A U S G E R Ä T E   G </a:t>
            </a:r>
            <a:r>
              <a:rPr lang="de-DE" sz="800" noProof="0" dirty="0" smtClean="0"/>
              <a:t>R</a:t>
            </a:r>
            <a:r>
              <a:rPr lang="de-DE" sz="800" baseline="0" noProof="0" dirty="0" smtClean="0"/>
              <a:t> U P </a:t>
            </a:r>
            <a:r>
              <a:rPr lang="de-DE" sz="800" baseline="0" noProof="0" dirty="0" err="1" smtClean="0"/>
              <a:t>P</a:t>
            </a:r>
            <a:r>
              <a:rPr lang="de-DE" sz="800" baseline="0" noProof="0" dirty="0" smtClean="0"/>
              <a:t> E</a:t>
            </a:r>
            <a:endParaRPr lang="de-DE" sz="800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2" name="Line 40"/>
          <p:cNvSpPr>
            <a:spLocks noChangeShapeType="1"/>
          </p:cNvSpPr>
          <p:nvPr userDrawn="1"/>
        </p:nvSpPr>
        <p:spPr bwMode="auto">
          <a:xfrm>
            <a:off x="0" y="6302375"/>
            <a:ext cx="954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60437" y="1620575"/>
            <a:ext cx="8820000" cy="45000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3240088"/>
            <a:ext cx="9537700" cy="3059112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8775" y="6405563"/>
            <a:ext cx="360045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en-US" sz="800" dirty="0"/>
              <a:t>B O S C H   A N D   S I E M E N S   H O M E   A P </a:t>
            </a:r>
            <a:r>
              <a:rPr lang="en-US" sz="800" dirty="0" err="1"/>
              <a:t>P</a:t>
            </a:r>
            <a:r>
              <a:rPr lang="en-US" sz="800" dirty="0"/>
              <a:t> L I A N C E S   G R O U P</a:t>
            </a:r>
          </a:p>
        </p:txBody>
      </p:sp>
      <p:pic>
        <p:nvPicPr>
          <p:cNvPr id="6" name="Picture 12" descr="GSA_Logo[engl]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620838"/>
            <a:ext cx="215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BSH-Logo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113" y="557213"/>
            <a:ext cx="14636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700338"/>
            <a:ext cx="8816975" cy="396875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58775" y="3417888"/>
            <a:ext cx="3419475" cy="2700337"/>
          </a:xfrm>
          <a:solidFill>
            <a:schemeClr val="hlink"/>
          </a:solidFill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58775" y="1620000"/>
            <a:ext cx="8816975" cy="4500000"/>
          </a:xfrm>
        </p:spPr>
        <p:txBody>
          <a:bodyPr/>
          <a:lstStyle>
            <a:lvl2pPr marL="715963" indent="-265113">
              <a:defRPr/>
            </a:lvl2pPr>
            <a:lvl3pPr marL="1074738" indent="-266700">
              <a:defRPr/>
            </a:lvl3pPr>
            <a:lvl4pPr marL="1428750" indent="-263525">
              <a:tabLst/>
              <a:defRPr/>
            </a:lvl4pPr>
            <a:lvl5pPr marL="1790700" indent="-265113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55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079500"/>
            <a:ext cx="8816975" cy="3603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776" y="1079500"/>
            <a:ext cx="881697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58776" y="1620839"/>
            <a:ext cx="8816975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0"/>
            <a:ext cx="8816975" cy="3603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0" y="898525"/>
            <a:ext cx="954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0" y="6302375"/>
            <a:ext cx="954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20838"/>
            <a:ext cx="8816975" cy="4498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358775" y="6347205"/>
            <a:ext cx="360045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/>
              <a:t>B O S C H   A N D   S I E M E N S   H O M E   A P </a:t>
            </a:r>
            <a:r>
              <a:rPr lang="en-US" sz="800" dirty="0" err="1" smtClean="0"/>
              <a:t>P</a:t>
            </a:r>
            <a:r>
              <a:rPr lang="en-US" sz="800" dirty="0" smtClean="0"/>
              <a:t> L I A N C E S   G R O U P</a:t>
            </a:r>
            <a:endParaRPr lang="en-US" sz="800" dirty="0"/>
          </a:p>
        </p:txBody>
      </p:sp>
      <p:pic>
        <p:nvPicPr>
          <p:cNvPr id="1079" name="Picture 55" descr="BSH-Logo_A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75563" y="233363"/>
            <a:ext cx="1463675" cy="433387"/>
          </a:xfrm>
          <a:prstGeom prst="rect">
            <a:avLst/>
          </a:prstGeom>
          <a:noFill/>
        </p:spPr>
      </p:pic>
      <p:sp>
        <p:nvSpPr>
          <p:cNvPr id="11" name="Line 40_"/>
          <p:cNvSpPr>
            <a:spLocks noChangeShapeType="1"/>
          </p:cNvSpPr>
          <p:nvPr/>
        </p:nvSpPr>
        <p:spPr bwMode="auto">
          <a:xfrm>
            <a:off x="0" y="6302375"/>
            <a:ext cx="954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3959986" y="6347205"/>
            <a:ext cx="5219700" cy="2159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kumimoji="0" lang="en-US" sz="800" b="0" i="0" u="none" baseline="0" dirty="0" smtClean="0">
                <a:solidFill>
                  <a:schemeClr val="tx1"/>
                </a:solidFill>
                <a:effectLst/>
                <a:latin typeface="Arial"/>
              </a:rPr>
              <a:t>Information Technology in BSH I CIT-RIE2 I 27.10.2014 I Slide: </a:t>
            </a:r>
            <a:fld id="{08A9849A-FF17-4EAD-B9BC-8D7D804C5EA3}" type="slidenum">
              <a:rPr kumimoji="0" lang="en-US" sz="800" b="0" i="0" u="none" baseline="0" smtClean="0">
                <a:solidFill>
                  <a:schemeClr val="tx1"/>
                </a:solidFill>
                <a:effectLst/>
                <a:latin typeface="Arial"/>
              </a:rPr>
              <a:pPr algn="r"/>
              <a:t>‹Nº›</a:t>
            </a:fld>
            <a:endParaRPr kumimoji="0" lang="en-US" sz="800" b="0" i="0" u="none" baseline="0" dirty="0">
              <a:solidFill>
                <a:schemeClr val="tx1"/>
              </a:solidFill>
              <a:effectLst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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85838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346200" indent="-1809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704975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1621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6pPr>
      <a:lvl7pPr marL="26193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7pPr>
      <a:lvl8pPr marL="30765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8pPr>
      <a:lvl9pPr marL="35337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17888"/>
            <a:ext cx="3419475" cy="27003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VII </a:t>
            </a:r>
            <a:r>
              <a:rPr lang="en-US" dirty="0" err="1" smtClean="0"/>
              <a:t>ProCOM</a:t>
            </a:r>
            <a:r>
              <a:rPr lang="en-US" dirty="0" smtClean="0"/>
              <a:t> 2014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Helmut K. Hampp</a:t>
            </a:r>
            <a:endParaRPr lang="de-DE" dirty="0" smtClean="0"/>
          </a:p>
          <a:p>
            <a:r>
              <a:rPr lang="de-DE" dirty="0" smtClean="0"/>
              <a:t>BSH – Regional IT Manager</a:t>
            </a:r>
          </a:p>
        </p:txBody>
      </p:sp>
      <p:pic>
        <p:nvPicPr>
          <p:cNvPr id="3076" name="Picture 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8" y="3241675"/>
            <a:ext cx="5578475" cy="3055938"/>
          </a:xfrm>
          <a:prstGeom prst="rect">
            <a:avLst/>
          </a:prstGeom>
          <a:noFill/>
          <a:ln w="6350" cap="sq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462" y="2745575"/>
            <a:ext cx="8816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200" dirty="0" err="1" smtClean="0"/>
              <a:t>Servicios</a:t>
            </a:r>
            <a:r>
              <a:rPr lang="en-US" sz="2200" dirty="0" smtClean="0"/>
              <a:t>, </a:t>
            </a:r>
            <a:r>
              <a:rPr lang="en-US" sz="2200" dirty="0" err="1" smtClean="0"/>
              <a:t>recursos</a:t>
            </a:r>
            <a:r>
              <a:rPr lang="en-US" sz="2200" dirty="0" smtClean="0"/>
              <a:t> y </a:t>
            </a:r>
            <a:r>
              <a:rPr lang="en-US" sz="2200" dirty="0" err="1" smtClean="0"/>
              <a:t>modelo</a:t>
            </a:r>
            <a:r>
              <a:rPr lang="en-US" sz="2200" dirty="0" smtClean="0"/>
              <a:t> </a:t>
            </a:r>
            <a:r>
              <a:rPr lang="en-US" sz="2200" dirty="0" err="1" smtClean="0"/>
              <a:t>organizativo</a:t>
            </a:r>
            <a:r>
              <a:rPr lang="en-US" sz="2200" dirty="0" smtClean="0"/>
              <a:t> IT en BSH </a:t>
            </a:r>
            <a:endParaRPr kumimoji="0" lang="de-DE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platzhalter 88"/>
          <p:cNvSpPr>
            <a:spLocks noGrp="1"/>
          </p:cNvSpPr>
          <p:nvPr>
            <p:ph type="body" sz="quarter" idx="10"/>
          </p:nvPr>
        </p:nvSpPr>
        <p:spPr>
          <a:xfrm>
            <a:off x="5432652" y="1451500"/>
            <a:ext cx="3927785" cy="4712189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u="sng" dirty="0" err="1" smtClean="0"/>
              <a:t>Rol</a:t>
            </a:r>
            <a:r>
              <a:rPr lang="en-US" sz="2400" u="sng" dirty="0" smtClean="0"/>
              <a:t> de IT en España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1400" b="1" dirty="0" err="1" smtClean="0"/>
              <a:t>Competencias</a:t>
            </a:r>
            <a:r>
              <a:rPr lang="en-US" sz="1400" b="1" dirty="0" smtClean="0"/>
              <a:t> en </a:t>
            </a:r>
            <a:r>
              <a:rPr lang="en-US" sz="1400" b="1" dirty="0" err="1" smtClean="0"/>
              <a:t>servicios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para</a:t>
            </a:r>
            <a:r>
              <a:rPr lang="en-US" sz="1400" b="1" dirty="0" smtClean="0"/>
              <a:t> el </a:t>
            </a:r>
            <a:r>
              <a:rPr lang="en-US" sz="1400" b="1" dirty="0" err="1" smtClean="0"/>
              <a:t>grupo</a:t>
            </a:r>
            <a:r>
              <a:rPr lang="en-US" sz="1400" b="1" dirty="0" smtClean="0"/>
              <a:t>:</a:t>
            </a:r>
          </a:p>
          <a:p>
            <a:pPr marL="446088" lvl="1"/>
            <a:r>
              <a:rPr lang="en-US" sz="1100" dirty="0" smtClean="0"/>
              <a:t>Messaging (</a:t>
            </a:r>
            <a:r>
              <a:rPr lang="en-US" sz="1100" dirty="0" err="1" smtClean="0"/>
              <a:t>eMail</a:t>
            </a:r>
            <a:r>
              <a:rPr lang="en-US" sz="1100" dirty="0" smtClean="0"/>
              <a:t> and FAX) Operations</a:t>
            </a:r>
          </a:p>
          <a:p>
            <a:pPr marL="446088" lvl="1"/>
            <a:r>
              <a:rPr lang="es-ES" sz="1100" dirty="0" err="1" smtClean="0"/>
              <a:t>Unified</a:t>
            </a:r>
            <a:r>
              <a:rPr lang="es-ES" sz="1100" dirty="0" smtClean="0"/>
              <a:t> </a:t>
            </a:r>
            <a:r>
              <a:rPr lang="es-ES" sz="1100" dirty="0" err="1" smtClean="0"/>
              <a:t>Communications</a:t>
            </a:r>
            <a:r>
              <a:rPr lang="es-ES" sz="1100" dirty="0" smtClean="0"/>
              <a:t> (AVAYA </a:t>
            </a:r>
            <a:r>
              <a:rPr lang="es-ES" sz="1100" dirty="0" err="1" smtClean="0"/>
              <a:t>telephony</a:t>
            </a:r>
            <a:r>
              <a:rPr lang="es-ES" sz="1100" dirty="0" smtClean="0"/>
              <a:t>, LYNC,</a:t>
            </a:r>
          </a:p>
          <a:p>
            <a:pPr marL="446088" lvl="1">
              <a:buNone/>
            </a:pPr>
            <a:r>
              <a:rPr lang="es-ES" sz="1100" dirty="0" smtClean="0"/>
              <a:t>     </a:t>
            </a:r>
            <a:r>
              <a:rPr lang="es-ES" sz="1100" dirty="0" err="1" smtClean="0"/>
              <a:t>Videoconferencing</a:t>
            </a:r>
            <a:r>
              <a:rPr lang="es-ES" sz="1100" dirty="0" smtClean="0"/>
              <a:t>, </a:t>
            </a:r>
            <a:r>
              <a:rPr lang="es-ES" sz="1100" dirty="0" err="1" smtClean="0"/>
              <a:t>Smartphones</a:t>
            </a:r>
            <a:r>
              <a:rPr lang="es-ES" sz="1100" dirty="0" smtClean="0"/>
              <a:t>) </a:t>
            </a:r>
            <a:r>
              <a:rPr lang="es-ES" sz="1100" dirty="0" err="1" smtClean="0"/>
              <a:t>Operations</a:t>
            </a:r>
            <a:endParaRPr lang="en-US" sz="1100" dirty="0" smtClean="0"/>
          </a:p>
          <a:p>
            <a:pPr marL="446088" lvl="1"/>
            <a:r>
              <a:rPr lang="en-US" sz="1100" dirty="0" smtClean="0"/>
              <a:t>SAP Basis &amp; Portal Operations</a:t>
            </a:r>
          </a:p>
          <a:p>
            <a:pPr marL="446088" lvl="1"/>
            <a:r>
              <a:rPr lang="es-ES" sz="1100" dirty="0" smtClean="0"/>
              <a:t>Net-</a:t>
            </a:r>
            <a:r>
              <a:rPr lang="es-ES" sz="1100" dirty="0" err="1" smtClean="0"/>
              <a:t>Factory</a:t>
            </a:r>
            <a:r>
              <a:rPr lang="es-ES" sz="1100" dirty="0" smtClean="0"/>
              <a:t>: </a:t>
            </a:r>
            <a:r>
              <a:rPr lang="es-ES" sz="1100" dirty="0" err="1" smtClean="0"/>
              <a:t>testing</a:t>
            </a:r>
            <a:r>
              <a:rPr lang="es-ES" sz="1100" dirty="0" smtClean="0"/>
              <a:t> and </a:t>
            </a:r>
            <a:r>
              <a:rPr lang="es-ES" sz="1100" dirty="0" err="1" smtClean="0"/>
              <a:t>Labeling</a:t>
            </a:r>
            <a:endParaRPr lang="en-US" sz="1100" dirty="0" smtClean="0"/>
          </a:p>
          <a:p>
            <a:pPr marL="446088" lvl="1"/>
            <a:r>
              <a:rPr lang="es-ES" sz="1100" dirty="0" smtClean="0"/>
              <a:t>HR – </a:t>
            </a:r>
            <a:r>
              <a:rPr lang="es-ES" sz="1100" dirty="0" err="1" smtClean="0"/>
              <a:t>Work</a:t>
            </a:r>
            <a:r>
              <a:rPr lang="es-ES" sz="1100" dirty="0" smtClean="0"/>
              <a:t> </a:t>
            </a:r>
            <a:r>
              <a:rPr lang="es-ES" sz="1100" dirty="0" err="1" smtClean="0"/>
              <a:t>Force</a:t>
            </a:r>
            <a:r>
              <a:rPr lang="es-ES" sz="1100" dirty="0" smtClean="0"/>
              <a:t> </a:t>
            </a:r>
            <a:r>
              <a:rPr lang="es-ES" sz="1100" dirty="0" err="1" smtClean="0"/>
              <a:t>Processes</a:t>
            </a:r>
            <a:endParaRPr lang="en-US" sz="1100" dirty="0" smtClean="0"/>
          </a:p>
          <a:p>
            <a:pPr marL="446088" lvl="1"/>
            <a:endParaRPr lang="en-US" dirty="0" smtClean="0"/>
          </a:p>
          <a:p>
            <a:r>
              <a:rPr lang="en-US" sz="1400" b="1" dirty="0" err="1" smtClean="0"/>
              <a:t>Servicios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para</a:t>
            </a:r>
            <a:r>
              <a:rPr lang="en-US" sz="1400" b="1" dirty="0" smtClean="0"/>
              <a:t> la IT Region 2:</a:t>
            </a:r>
            <a:br>
              <a:rPr lang="en-US" sz="1400" b="1" dirty="0" smtClean="0"/>
            </a:br>
            <a:r>
              <a:rPr lang="en-US" sz="1050" dirty="0" smtClean="0"/>
              <a:t>(ES, GB&amp;IR, FR, IT, PT, ES; IL,MO, RSA):</a:t>
            </a:r>
            <a:endParaRPr lang="en-US" sz="1400" dirty="0" smtClean="0"/>
          </a:p>
          <a:p>
            <a:pPr marL="446088" lvl="1"/>
            <a:r>
              <a:rPr lang="en-US" sz="1100" dirty="0" smtClean="0"/>
              <a:t>Incident Management in Spanish, French,    Portuguese, Italian</a:t>
            </a:r>
          </a:p>
          <a:p>
            <a:pPr marL="446088" lvl="1"/>
            <a:r>
              <a:rPr lang="es-ES" sz="1100" dirty="0" err="1" smtClean="0"/>
              <a:t>Support</a:t>
            </a:r>
            <a:r>
              <a:rPr lang="es-ES" sz="1100" dirty="0" smtClean="0"/>
              <a:t> </a:t>
            </a:r>
            <a:r>
              <a:rPr lang="es-ES" sz="1100" dirty="0" err="1" smtClean="0"/>
              <a:t>to</a:t>
            </a:r>
            <a:r>
              <a:rPr lang="es-ES" sz="1100" dirty="0" smtClean="0"/>
              <a:t> Local IT </a:t>
            </a:r>
            <a:r>
              <a:rPr lang="es-ES" sz="1100" dirty="0" err="1" smtClean="0"/>
              <a:t>management</a:t>
            </a:r>
            <a:endParaRPr lang="en-US" sz="1100" dirty="0" smtClean="0"/>
          </a:p>
          <a:p>
            <a:pPr marL="446088" lvl="1"/>
            <a:endParaRPr lang="en-US" sz="1100" dirty="0" smtClean="0"/>
          </a:p>
          <a:p>
            <a:r>
              <a:rPr lang="en-US" sz="1400" b="1" dirty="0" err="1" smtClean="0"/>
              <a:t>Servicios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para</a:t>
            </a:r>
            <a:r>
              <a:rPr lang="en-US" sz="1400" b="1" dirty="0" smtClean="0"/>
              <a:t> BSH España:</a:t>
            </a:r>
          </a:p>
          <a:p>
            <a:pPr marL="446088" lvl="1"/>
            <a:r>
              <a:rPr lang="es-ES" sz="1100" dirty="0" err="1" smtClean="0"/>
              <a:t>Delivery</a:t>
            </a:r>
            <a:r>
              <a:rPr lang="es-ES" sz="1100" dirty="0" smtClean="0"/>
              <a:t> of </a:t>
            </a:r>
            <a:r>
              <a:rPr lang="es-ES" sz="1100" dirty="0" err="1" smtClean="0"/>
              <a:t>coporate</a:t>
            </a:r>
            <a:r>
              <a:rPr lang="es-ES" sz="1100" dirty="0" smtClean="0"/>
              <a:t> IT </a:t>
            </a:r>
            <a:r>
              <a:rPr lang="es-ES" sz="1100" dirty="0" err="1" smtClean="0"/>
              <a:t>services</a:t>
            </a:r>
            <a:endParaRPr lang="en-US" sz="1100" dirty="0" smtClean="0"/>
          </a:p>
          <a:p>
            <a:pPr marL="446088" lvl="1"/>
            <a:r>
              <a:rPr lang="en-US" sz="1100" dirty="0" smtClean="0"/>
              <a:t>Key Account Management</a:t>
            </a:r>
          </a:p>
          <a:p>
            <a:pPr marL="446088" lvl="1"/>
            <a:r>
              <a:rPr lang="en-US" sz="1100" dirty="0" smtClean="0"/>
              <a:t>Local IT Service Management</a:t>
            </a:r>
            <a:r>
              <a:rPr lang="es-ES" dirty="0" smtClean="0"/>
              <a:t>  </a:t>
            </a:r>
            <a:endParaRPr lang="en-US" dirty="0"/>
          </a:p>
        </p:txBody>
      </p:sp>
      <p:grpSp>
        <p:nvGrpSpPr>
          <p:cNvPr id="2" name="Gruppieren 87"/>
          <p:cNvGrpSpPr/>
          <p:nvPr/>
        </p:nvGrpSpPr>
        <p:grpSpPr>
          <a:xfrm>
            <a:off x="495437" y="1044561"/>
            <a:ext cx="4937215" cy="5119128"/>
            <a:chOff x="2159000" y="3165475"/>
            <a:chExt cx="2757488" cy="2859088"/>
          </a:xfrm>
        </p:grpSpPr>
        <p:sp>
          <p:nvSpPr>
            <p:cNvPr id="23" name="Freeform 103"/>
            <p:cNvSpPr>
              <a:spLocks/>
            </p:cNvSpPr>
            <p:nvPr/>
          </p:nvSpPr>
          <p:spPr bwMode="auto">
            <a:xfrm>
              <a:off x="2159000" y="5145088"/>
              <a:ext cx="417513" cy="6318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4" y="23"/>
                </a:cxn>
                <a:cxn ang="0">
                  <a:pos x="5" y="35"/>
                </a:cxn>
                <a:cxn ang="0">
                  <a:pos x="4" y="44"/>
                </a:cxn>
                <a:cxn ang="0">
                  <a:pos x="7" y="45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7" y="55"/>
                </a:cxn>
                <a:cxn ang="0">
                  <a:pos x="0" y="68"/>
                </a:cxn>
                <a:cxn ang="0">
                  <a:pos x="10" y="70"/>
                </a:cxn>
                <a:cxn ang="0">
                  <a:pos x="18" y="70"/>
                </a:cxn>
                <a:cxn ang="0">
                  <a:pos x="19" y="70"/>
                </a:cxn>
                <a:cxn ang="0">
                  <a:pos x="20" y="62"/>
                </a:cxn>
                <a:cxn ang="0">
                  <a:pos x="24" y="59"/>
                </a:cxn>
                <a:cxn ang="0">
                  <a:pos x="28" y="57"/>
                </a:cxn>
                <a:cxn ang="0">
                  <a:pos x="24" y="52"/>
                </a:cxn>
                <a:cxn ang="0">
                  <a:pos x="28" y="48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31" y="36"/>
                </a:cxn>
                <a:cxn ang="0">
                  <a:pos x="33" y="31"/>
                </a:cxn>
                <a:cxn ang="0">
                  <a:pos x="37" y="28"/>
                </a:cxn>
                <a:cxn ang="0">
                  <a:pos x="37" y="19"/>
                </a:cxn>
                <a:cxn ang="0">
                  <a:pos x="41" y="16"/>
                </a:cxn>
                <a:cxn ang="0">
                  <a:pos x="47" y="12"/>
                </a:cxn>
                <a:cxn ang="0">
                  <a:pos x="43" y="11"/>
                </a:cxn>
                <a:cxn ang="0">
                  <a:pos x="42" y="5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0" y="1"/>
                </a:cxn>
              </a:cxnLst>
              <a:rect l="0" t="0" r="r" b="b"/>
              <a:pathLst>
                <a:path w="47" h="72">
                  <a:moveTo>
                    <a:pt x="20" y="1"/>
                  </a:moveTo>
                  <a:lnTo>
                    <a:pt x="19" y="13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2" y="43"/>
                  </a:lnTo>
                  <a:lnTo>
                    <a:pt x="4" y="44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6"/>
                  </a:lnTo>
                  <a:lnTo>
                    <a:pt x="3" y="48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0" y="68"/>
                  </a:lnTo>
                  <a:lnTo>
                    <a:pt x="5" y="68"/>
                  </a:lnTo>
                  <a:lnTo>
                    <a:pt x="10" y="70"/>
                  </a:lnTo>
                  <a:lnTo>
                    <a:pt x="14" y="72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64"/>
                  </a:lnTo>
                  <a:lnTo>
                    <a:pt x="20" y="62"/>
                  </a:lnTo>
                  <a:lnTo>
                    <a:pt x="22" y="60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4" y="52"/>
                  </a:lnTo>
                  <a:lnTo>
                    <a:pt x="25" y="49"/>
                  </a:lnTo>
                  <a:lnTo>
                    <a:pt x="28" y="48"/>
                  </a:lnTo>
                  <a:lnTo>
                    <a:pt x="30" y="45"/>
                  </a:lnTo>
                  <a:lnTo>
                    <a:pt x="28" y="42"/>
                  </a:lnTo>
                  <a:lnTo>
                    <a:pt x="27" y="39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4" y="15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</a:path>
              </a:pathLst>
            </a:custGeom>
            <a:solidFill>
              <a:srgbClr val="CCCCCC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"/>
            <p:cNvSpPr>
              <a:spLocks/>
            </p:cNvSpPr>
            <p:nvPr/>
          </p:nvSpPr>
          <p:spPr bwMode="auto">
            <a:xfrm>
              <a:off x="2870200" y="4213225"/>
              <a:ext cx="1068388" cy="1081088"/>
            </a:xfrm>
            <a:custGeom>
              <a:avLst/>
              <a:gdLst/>
              <a:ahLst/>
              <a:cxnLst>
                <a:cxn ang="0">
                  <a:pos x="68" y="110"/>
                </a:cxn>
                <a:cxn ang="0">
                  <a:pos x="86" y="109"/>
                </a:cxn>
                <a:cxn ang="0">
                  <a:pos x="103" y="112"/>
                </a:cxn>
                <a:cxn ang="0">
                  <a:pos x="114" y="101"/>
                </a:cxn>
                <a:cxn ang="0">
                  <a:pos x="105" y="97"/>
                </a:cxn>
                <a:cxn ang="0">
                  <a:pos x="103" y="86"/>
                </a:cxn>
                <a:cxn ang="0">
                  <a:pos x="106" y="77"/>
                </a:cxn>
                <a:cxn ang="0">
                  <a:pos x="106" y="73"/>
                </a:cxn>
                <a:cxn ang="0">
                  <a:pos x="101" y="72"/>
                </a:cxn>
                <a:cxn ang="0">
                  <a:pos x="99" y="67"/>
                </a:cxn>
                <a:cxn ang="0">
                  <a:pos x="103" y="61"/>
                </a:cxn>
                <a:cxn ang="0">
                  <a:pos x="109" y="53"/>
                </a:cxn>
                <a:cxn ang="0">
                  <a:pos x="114" y="54"/>
                </a:cxn>
                <a:cxn ang="0">
                  <a:pos x="115" y="44"/>
                </a:cxn>
                <a:cxn ang="0">
                  <a:pos x="120" y="35"/>
                </a:cxn>
                <a:cxn ang="0">
                  <a:pos x="114" y="30"/>
                </a:cxn>
                <a:cxn ang="0">
                  <a:pos x="106" y="28"/>
                </a:cxn>
                <a:cxn ang="0">
                  <a:pos x="97" y="24"/>
                </a:cxn>
                <a:cxn ang="0">
                  <a:pos x="92" y="15"/>
                </a:cxn>
                <a:cxn ang="0">
                  <a:pos x="84" y="17"/>
                </a:cxn>
                <a:cxn ang="0">
                  <a:pos x="80" y="9"/>
                </a:cxn>
                <a:cxn ang="0">
                  <a:pos x="76" y="5"/>
                </a:cxn>
                <a:cxn ang="0">
                  <a:pos x="72" y="4"/>
                </a:cxn>
                <a:cxn ang="0">
                  <a:pos x="68" y="1"/>
                </a:cxn>
                <a:cxn ang="0">
                  <a:pos x="61" y="12"/>
                </a:cxn>
                <a:cxn ang="0">
                  <a:pos x="49" y="21"/>
                </a:cxn>
                <a:cxn ang="0">
                  <a:pos x="34" y="17"/>
                </a:cxn>
                <a:cxn ang="0">
                  <a:pos x="29" y="16"/>
                </a:cxn>
                <a:cxn ang="0">
                  <a:pos x="32" y="30"/>
                </a:cxn>
                <a:cxn ang="0">
                  <a:pos x="18" y="27"/>
                </a:cxn>
                <a:cxn ang="0">
                  <a:pos x="10" y="24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10" y="39"/>
                </a:cxn>
                <a:cxn ang="0">
                  <a:pos x="19" y="46"/>
                </a:cxn>
                <a:cxn ang="0">
                  <a:pos x="23" y="59"/>
                </a:cxn>
                <a:cxn ang="0">
                  <a:pos x="27" y="71"/>
                </a:cxn>
                <a:cxn ang="0">
                  <a:pos x="30" y="81"/>
                </a:cxn>
                <a:cxn ang="0">
                  <a:pos x="24" y="84"/>
                </a:cxn>
                <a:cxn ang="0">
                  <a:pos x="24" y="88"/>
                </a:cxn>
                <a:cxn ang="0">
                  <a:pos x="20" y="100"/>
                </a:cxn>
                <a:cxn ang="0">
                  <a:pos x="20" y="104"/>
                </a:cxn>
                <a:cxn ang="0">
                  <a:pos x="26" y="109"/>
                </a:cxn>
                <a:cxn ang="0">
                  <a:pos x="39" y="115"/>
                </a:cxn>
                <a:cxn ang="0">
                  <a:pos x="46" y="116"/>
                </a:cxn>
                <a:cxn ang="0">
                  <a:pos x="52" y="118"/>
                </a:cxn>
                <a:cxn ang="0">
                  <a:pos x="55" y="122"/>
                </a:cxn>
                <a:cxn ang="0">
                  <a:pos x="61" y="123"/>
                </a:cxn>
              </a:cxnLst>
              <a:rect l="0" t="0" r="r" b="b"/>
              <a:pathLst>
                <a:path w="120" h="123">
                  <a:moveTo>
                    <a:pt x="65" y="121"/>
                  </a:moveTo>
                  <a:lnTo>
                    <a:pt x="65" y="119"/>
                  </a:lnTo>
                  <a:lnTo>
                    <a:pt x="65" y="114"/>
                  </a:lnTo>
                  <a:lnTo>
                    <a:pt x="68" y="110"/>
                  </a:lnTo>
                  <a:lnTo>
                    <a:pt x="71" y="110"/>
                  </a:lnTo>
                  <a:lnTo>
                    <a:pt x="77" y="107"/>
                  </a:lnTo>
                  <a:lnTo>
                    <a:pt x="83" y="111"/>
                  </a:lnTo>
                  <a:lnTo>
                    <a:pt x="86" y="109"/>
                  </a:lnTo>
                  <a:lnTo>
                    <a:pt x="90" y="112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2"/>
                  </a:lnTo>
                  <a:lnTo>
                    <a:pt x="111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4" y="101"/>
                  </a:lnTo>
                  <a:lnTo>
                    <a:pt x="112" y="101"/>
                  </a:lnTo>
                  <a:lnTo>
                    <a:pt x="111" y="101"/>
                  </a:lnTo>
                  <a:lnTo>
                    <a:pt x="107" y="99"/>
                  </a:lnTo>
                  <a:lnTo>
                    <a:pt x="105" y="97"/>
                  </a:lnTo>
                  <a:lnTo>
                    <a:pt x="107" y="93"/>
                  </a:lnTo>
                  <a:lnTo>
                    <a:pt x="107" y="91"/>
                  </a:lnTo>
                  <a:lnTo>
                    <a:pt x="105" y="90"/>
                  </a:lnTo>
                  <a:lnTo>
                    <a:pt x="103" y="86"/>
                  </a:lnTo>
                  <a:lnTo>
                    <a:pt x="108" y="85"/>
                  </a:lnTo>
                  <a:lnTo>
                    <a:pt x="109" y="83"/>
                  </a:lnTo>
                  <a:lnTo>
                    <a:pt x="108" y="80"/>
                  </a:lnTo>
                  <a:lnTo>
                    <a:pt x="106" y="77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06" y="73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100" y="69"/>
                  </a:lnTo>
                  <a:lnTo>
                    <a:pt x="99" y="67"/>
                  </a:lnTo>
                  <a:lnTo>
                    <a:pt x="100" y="65"/>
                  </a:lnTo>
                  <a:lnTo>
                    <a:pt x="103" y="64"/>
                  </a:lnTo>
                  <a:lnTo>
                    <a:pt x="104" y="62"/>
                  </a:lnTo>
                  <a:lnTo>
                    <a:pt x="103" y="61"/>
                  </a:lnTo>
                  <a:lnTo>
                    <a:pt x="106" y="58"/>
                  </a:lnTo>
                  <a:lnTo>
                    <a:pt x="109" y="57"/>
                  </a:lnTo>
                  <a:lnTo>
                    <a:pt x="108" y="55"/>
                  </a:lnTo>
                  <a:lnTo>
                    <a:pt x="109" y="53"/>
                  </a:lnTo>
                  <a:lnTo>
                    <a:pt x="110" y="53"/>
                  </a:lnTo>
                  <a:lnTo>
                    <a:pt x="112" y="55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4" y="47"/>
                  </a:lnTo>
                  <a:lnTo>
                    <a:pt x="115" y="44"/>
                  </a:lnTo>
                  <a:lnTo>
                    <a:pt x="116" y="42"/>
                  </a:lnTo>
                  <a:lnTo>
                    <a:pt x="117" y="39"/>
                  </a:lnTo>
                  <a:lnTo>
                    <a:pt x="117" y="37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4" y="30"/>
                  </a:lnTo>
                  <a:lnTo>
                    <a:pt x="111" y="31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9" y="24"/>
                  </a:lnTo>
                  <a:lnTo>
                    <a:pt x="97" y="24"/>
                  </a:lnTo>
                  <a:lnTo>
                    <a:pt x="95" y="23"/>
                  </a:lnTo>
                  <a:lnTo>
                    <a:pt x="92" y="21"/>
                  </a:lnTo>
                  <a:lnTo>
                    <a:pt x="90" y="20"/>
                  </a:lnTo>
                  <a:lnTo>
                    <a:pt x="92" y="15"/>
                  </a:lnTo>
                  <a:lnTo>
                    <a:pt x="90" y="15"/>
                  </a:lnTo>
                  <a:lnTo>
                    <a:pt x="89" y="17"/>
                  </a:lnTo>
                  <a:lnTo>
                    <a:pt x="87" y="18"/>
                  </a:lnTo>
                  <a:lnTo>
                    <a:pt x="84" y="17"/>
                  </a:lnTo>
                  <a:lnTo>
                    <a:pt x="85" y="13"/>
                  </a:lnTo>
                  <a:lnTo>
                    <a:pt x="84" y="12"/>
                  </a:lnTo>
                  <a:lnTo>
                    <a:pt x="81" y="12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7" y="6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72" y="4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3" y="5"/>
                  </a:lnTo>
                  <a:lnTo>
                    <a:pt x="62" y="10"/>
                  </a:lnTo>
                  <a:lnTo>
                    <a:pt x="61" y="12"/>
                  </a:lnTo>
                  <a:lnTo>
                    <a:pt x="53" y="15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9" y="21"/>
                  </a:lnTo>
                  <a:lnTo>
                    <a:pt x="45" y="22"/>
                  </a:lnTo>
                  <a:lnTo>
                    <a:pt x="41" y="21"/>
                  </a:lnTo>
                  <a:lnTo>
                    <a:pt x="36" y="20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0" y="14"/>
                  </a:lnTo>
                  <a:lnTo>
                    <a:pt x="29" y="16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6"/>
                  </a:lnTo>
                  <a:lnTo>
                    <a:pt x="32" y="30"/>
                  </a:lnTo>
                  <a:lnTo>
                    <a:pt x="26" y="29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8" y="27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3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4" y="52"/>
                  </a:lnTo>
                  <a:cubicBezTo>
                    <a:pt x="24" y="52"/>
                    <a:pt x="21" y="53"/>
                    <a:pt x="21" y="54"/>
                  </a:cubicBezTo>
                  <a:cubicBezTo>
                    <a:pt x="21" y="55"/>
                    <a:pt x="23" y="58"/>
                    <a:pt x="23" y="59"/>
                  </a:cubicBezTo>
                  <a:cubicBezTo>
                    <a:pt x="24" y="60"/>
                    <a:pt x="28" y="63"/>
                    <a:pt x="28" y="63"/>
                  </a:cubicBezTo>
                  <a:lnTo>
                    <a:pt x="29" y="66"/>
                  </a:lnTo>
                  <a:lnTo>
                    <a:pt x="28" y="69"/>
                  </a:lnTo>
                  <a:lnTo>
                    <a:pt x="27" y="71"/>
                  </a:lnTo>
                  <a:lnTo>
                    <a:pt x="30" y="74"/>
                  </a:lnTo>
                  <a:lnTo>
                    <a:pt x="32" y="78"/>
                  </a:lnTo>
                  <a:lnTo>
                    <a:pt x="33" y="82"/>
                  </a:lnTo>
                  <a:lnTo>
                    <a:pt x="30" y="81"/>
                  </a:lnTo>
                  <a:lnTo>
                    <a:pt x="30" y="78"/>
                  </a:lnTo>
                  <a:lnTo>
                    <a:pt x="28" y="75"/>
                  </a:lnTo>
                  <a:lnTo>
                    <a:pt x="26" y="79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6" y="85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3" y="91"/>
                  </a:lnTo>
                  <a:lnTo>
                    <a:pt x="22" y="94"/>
                  </a:lnTo>
                  <a:lnTo>
                    <a:pt x="21" y="99"/>
                  </a:lnTo>
                  <a:lnTo>
                    <a:pt x="20" y="100"/>
                  </a:lnTo>
                  <a:lnTo>
                    <a:pt x="19" y="101"/>
                  </a:lnTo>
                  <a:lnTo>
                    <a:pt x="17" y="102"/>
                  </a:lnTo>
                  <a:lnTo>
                    <a:pt x="18" y="104"/>
                  </a:lnTo>
                  <a:lnTo>
                    <a:pt x="20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5" y="110"/>
                  </a:lnTo>
                  <a:lnTo>
                    <a:pt x="26" y="109"/>
                  </a:lnTo>
                  <a:lnTo>
                    <a:pt x="28" y="113"/>
                  </a:lnTo>
                  <a:lnTo>
                    <a:pt x="31" y="112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1" y="115"/>
                  </a:lnTo>
                  <a:lnTo>
                    <a:pt x="40" y="113"/>
                  </a:lnTo>
                  <a:lnTo>
                    <a:pt x="43" y="114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48" y="117"/>
                  </a:lnTo>
                  <a:lnTo>
                    <a:pt x="50" y="116"/>
                  </a:lnTo>
                  <a:lnTo>
                    <a:pt x="52" y="118"/>
                  </a:lnTo>
                  <a:lnTo>
                    <a:pt x="52" y="119"/>
                  </a:lnTo>
                  <a:lnTo>
                    <a:pt x="53" y="120"/>
                  </a:lnTo>
                  <a:lnTo>
                    <a:pt x="53" y="122"/>
                  </a:lnTo>
                  <a:lnTo>
                    <a:pt x="55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9" y="123"/>
                  </a:lnTo>
                  <a:lnTo>
                    <a:pt x="61" y="123"/>
                  </a:lnTo>
                  <a:lnTo>
                    <a:pt x="62" y="121"/>
                  </a:lnTo>
                  <a:lnTo>
                    <a:pt x="65" y="121"/>
                  </a:lnTo>
                </a:path>
              </a:pathLst>
            </a:custGeom>
            <a:solidFill>
              <a:srgbClr val="CCCCCC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5"/>
            <p:cNvSpPr>
              <a:spLocks/>
            </p:cNvSpPr>
            <p:nvPr/>
          </p:nvSpPr>
          <p:spPr bwMode="auto">
            <a:xfrm>
              <a:off x="3297238" y="5233988"/>
              <a:ext cx="34925" cy="4286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7"/>
            <p:cNvSpPr>
              <a:spLocks/>
            </p:cNvSpPr>
            <p:nvPr/>
          </p:nvSpPr>
          <p:spPr bwMode="auto">
            <a:xfrm>
              <a:off x="2541588" y="3579813"/>
              <a:ext cx="382588" cy="422275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30" y="13"/>
                </a:cxn>
                <a:cxn ang="0">
                  <a:pos x="35" y="14"/>
                </a:cxn>
                <a:cxn ang="0">
                  <a:pos x="39" y="17"/>
                </a:cxn>
                <a:cxn ang="0">
                  <a:pos x="42" y="19"/>
                </a:cxn>
                <a:cxn ang="0">
                  <a:pos x="42" y="20"/>
                </a:cxn>
                <a:cxn ang="0">
                  <a:pos x="41" y="28"/>
                </a:cxn>
                <a:cxn ang="0">
                  <a:pos x="38" y="39"/>
                </a:cxn>
                <a:cxn ang="0">
                  <a:pos x="35" y="45"/>
                </a:cxn>
                <a:cxn ang="0">
                  <a:pos x="29" y="45"/>
                </a:cxn>
                <a:cxn ang="0">
                  <a:pos x="25" y="45"/>
                </a:cxn>
                <a:cxn ang="0">
                  <a:pos x="17" y="46"/>
                </a:cxn>
                <a:cxn ang="0">
                  <a:pos x="9" y="48"/>
                </a:cxn>
                <a:cxn ang="0">
                  <a:pos x="8" y="44"/>
                </a:cxn>
                <a:cxn ang="0">
                  <a:pos x="2" y="43"/>
                </a:cxn>
                <a:cxn ang="0">
                  <a:pos x="2" y="42"/>
                </a:cxn>
                <a:cxn ang="0">
                  <a:pos x="2" y="39"/>
                </a:cxn>
                <a:cxn ang="0">
                  <a:pos x="2" y="37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16" y="33"/>
                </a:cxn>
                <a:cxn ang="0">
                  <a:pos x="13" y="33"/>
                </a:cxn>
                <a:cxn ang="0">
                  <a:pos x="12" y="30"/>
                </a:cxn>
                <a:cxn ang="0">
                  <a:pos x="15" y="26"/>
                </a:cxn>
                <a:cxn ang="0">
                  <a:pos x="13" y="24"/>
                </a:cxn>
                <a:cxn ang="0">
                  <a:pos x="9" y="18"/>
                </a:cxn>
                <a:cxn ang="0">
                  <a:pos x="14" y="16"/>
                </a:cxn>
                <a:cxn ang="0">
                  <a:pos x="11" y="12"/>
                </a:cxn>
                <a:cxn ang="0">
                  <a:pos x="13" y="9"/>
                </a:cxn>
                <a:cxn ang="0">
                  <a:pos x="19" y="11"/>
                </a:cxn>
                <a:cxn ang="0">
                  <a:pos x="24" y="12"/>
                </a:cxn>
                <a:cxn ang="0">
                  <a:pos x="28" y="9"/>
                </a:cxn>
                <a:cxn ang="0">
                  <a:pos x="26" y="7"/>
                </a:cxn>
                <a:cxn ang="0">
                  <a:pos x="26" y="5"/>
                </a:cxn>
                <a:cxn ang="0">
                  <a:pos x="30" y="1"/>
                </a:cxn>
                <a:cxn ang="0">
                  <a:pos x="35" y="2"/>
                </a:cxn>
                <a:cxn ang="0">
                  <a:pos x="39" y="0"/>
                </a:cxn>
                <a:cxn ang="0">
                  <a:pos x="37" y="4"/>
                </a:cxn>
              </a:cxnLst>
              <a:rect l="0" t="0" r="r" b="b"/>
              <a:pathLst>
                <a:path w="43" h="48">
                  <a:moveTo>
                    <a:pt x="37" y="4"/>
                  </a:moveTo>
                  <a:lnTo>
                    <a:pt x="38" y="4"/>
                  </a:lnTo>
                  <a:lnTo>
                    <a:pt x="34" y="7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2" y="17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42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3"/>
                  </a:lnTo>
                  <a:lnTo>
                    <a:pt x="41" y="28"/>
                  </a:lnTo>
                  <a:lnTo>
                    <a:pt x="40" y="33"/>
                  </a:lnTo>
                  <a:lnTo>
                    <a:pt x="38" y="39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2" y="44"/>
                  </a:lnTo>
                  <a:lnTo>
                    <a:pt x="29" y="45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4" y="48"/>
                  </a:lnTo>
                  <a:lnTo>
                    <a:pt x="9" y="48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7" y="42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7" y="34"/>
                  </a:lnTo>
                  <a:lnTo>
                    <a:pt x="9" y="33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9" y="31"/>
                  </a:lnTo>
                  <a:lnTo>
                    <a:pt x="12" y="30"/>
                  </a:lnTo>
                  <a:lnTo>
                    <a:pt x="13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37" y="4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9"/>
            <p:cNvSpPr>
              <a:spLocks/>
            </p:cNvSpPr>
            <p:nvPr/>
          </p:nvSpPr>
          <p:spPr bwMode="auto">
            <a:xfrm>
              <a:off x="3956050" y="5241925"/>
              <a:ext cx="88900" cy="2016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3" y="16"/>
                </a:cxn>
                <a:cxn ang="0">
                  <a:pos x="1" y="17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7" y="20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10" y="13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1"/>
                </a:cxn>
                <a:cxn ang="0">
                  <a:pos x="9" y="0"/>
                </a:cxn>
              </a:cxnLst>
              <a:rect l="0" t="0" r="r" b="b"/>
              <a:pathLst>
                <a:path w="10" h="23">
                  <a:moveTo>
                    <a:pt x="9" y="0"/>
                  </a:moveTo>
                  <a:lnTo>
                    <a:pt x="8" y="2"/>
                  </a:lnTo>
                  <a:lnTo>
                    <a:pt x="8" y="5"/>
                  </a:lnTo>
                  <a:lnTo>
                    <a:pt x="6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9" y="18"/>
                  </a:lnTo>
                  <a:lnTo>
                    <a:pt x="9" y="16"/>
                  </a:ln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0" y="5"/>
                    <a:pt x="10" y="5"/>
                  </a:cubicBezTo>
                  <a:lnTo>
                    <a:pt x="9" y="5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0"/>
            <p:cNvSpPr>
              <a:spLocks/>
            </p:cNvSpPr>
            <p:nvPr/>
          </p:nvSpPr>
          <p:spPr bwMode="auto">
            <a:xfrm>
              <a:off x="3786188" y="4740275"/>
              <a:ext cx="1130300" cy="1117600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29" y="40"/>
                </a:cxn>
                <a:cxn ang="0">
                  <a:pos x="38" y="51"/>
                </a:cxn>
                <a:cxn ang="0">
                  <a:pos x="46" y="67"/>
                </a:cxn>
                <a:cxn ang="0">
                  <a:pos x="58" y="73"/>
                </a:cxn>
                <a:cxn ang="0">
                  <a:pos x="78" y="88"/>
                </a:cxn>
                <a:cxn ang="0">
                  <a:pos x="86" y="89"/>
                </a:cxn>
                <a:cxn ang="0">
                  <a:pos x="96" y="97"/>
                </a:cxn>
                <a:cxn ang="0">
                  <a:pos x="103" y="116"/>
                </a:cxn>
                <a:cxn ang="0">
                  <a:pos x="98" y="123"/>
                </a:cxn>
                <a:cxn ang="0">
                  <a:pos x="104" y="123"/>
                </a:cxn>
                <a:cxn ang="0">
                  <a:pos x="112" y="112"/>
                </a:cxn>
                <a:cxn ang="0">
                  <a:pos x="109" y="102"/>
                </a:cxn>
                <a:cxn ang="0">
                  <a:pos x="107" y="93"/>
                </a:cxn>
                <a:cxn ang="0">
                  <a:pos x="120" y="92"/>
                </a:cxn>
                <a:cxn ang="0">
                  <a:pos x="127" y="93"/>
                </a:cxn>
                <a:cxn ang="0">
                  <a:pos x="111" y="81"/>
                </a:cxn>
                <a:cxn ang="0">
                  <a:pos x="97" y="76"/>
                </a:cxn>
                <a:cxn ang="0">
                  <a:pos x="99" y="69"/>
                </a:cxn>
                <a:cxn ang="0">
                  <a:pos x="81" y="65"/>
                </a:cxn>
                <a:cxn ang="0">
                  <a:pos x="69" y="47"/>
                </a:cxn>
                <a:cxn ang="0">
                  <a:pos x="57" y="31"/>
                </a:cxn>
                <a:cxn ang="0">
                  <a:pos x="57" y="25"/>
                </a:cxn>
                <a:cxn ang="0">
                  <a:pos x="69" y="18"/>
                </a:cxn>
                <a:cxn ang="0">
                  <a:pos x="69" y="16"/>
                </a:cxn>
                <a:cxn ang="0">
                  <a:pos x="70" y="12"/>
                </a:cxn>
                <a:cxn ang="0">
                  <a:pos x="70" y="8"/>
                </a:cxn>
                <a:cxn ang="0">
                  <a:pos x="62" y="6"/>
                </a:cxn>
                <a:cxn ang="0">
                  <a:pos x="55" y="0"/>
                </a:cxn>
                <a:cxn ang="0">
                  <a:pos x="45" y="2"/>
                </a:cxn>
                <a:cxn ang="0">
                  <a:pos x="41" y="3"/>
                </a:cxn>
                <a:cxn ang="0">
                  <a:pos x="39" y="8"/>
                </a:cxn>
                <a:cxn ang="0">
                  <a:pos x="35" y="10"/>
                </a:cxn>
                <a:cxn ang="0">
                  <a:pos x="33" y="10"/>
                </a:cxn>
                <a:cxn ang="0">
                  <a:pos x="27" y="8"/>
                </a:cxn>
                <a:cxn ang="0">
                  <a:pos x="24" y="14"/>
                </a:cxn>
                <a:cxn ang="0">
                  <a:pos x="20" y="13"/>
                </a:cxn>
                <a:cxn ang="0">
                  <a:pos x="17" y="11"/>
                </a:cxn>
                <a:cxn ang="0">
                  <a:pos x="11" y="16"/>
                </a:cxn>
                <a:cxn ang="0">
                  <a:pos x="3" y="17"/>
                </a:cxn>
                <a:cxn ang="0">
                  <a:pos x="5" y="25"/>
                </a:cxn>
                <a:cxn ang="0">
                  <a:pos x="4" y="31"/>
                </a:cxn>
                <a:cxn ang="0">
                  <a:pos x="4" y="39"/>
                </a:cxn>
                <a:cxn ang="0">
                  <a:pos x="11" y="41"/>
                </a:cxn>
              </a:cxnLst>
              <a:rect l="0" t="0" r="r" b="b"/>
              <a:pathLst>
                <a:path w="127" h="127">
                  <a:moveTo>
                    <a:pt x="9" y="46"/>
                  </a:moveTo>
                  <a:lnTo>
                    <a:pt x="10" y="46"/>
                  </a:lnTo>
                  <a:lnTo>
                    <a:pt x="15" y="44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7" y="45"/>
                  </a:lnTo>
                  <a:lnTo>
                    <a:pt x="38" y="51"/>
                  </a:lnTo>
                  <a:lnTo>
                    <a:pt x="40" y="59"/>
                  </a:lnTo>
                  <a:lnTo>
                    <a:pt x="45" y="62"/>
                  </a:lnTo>
                  <a:lnTo>
                    <a:pt x="46" y="67"/>
                  </a:lnTo>
                  <a:lnTo>
                    <a:pt x="51" y="68"/>
                  </a:lnTo>
                  <a:lnTo>
                    <a:pt x="53" y="72"/>
                  </a:lnTo>
                  <a:lnTo>
                    <a:pt x="58" y="73"/>
                  </a:lnTo>
                  <a:lnTo>
                    <a:pt x="66" y="81"/>
                  </a:lnTo>
                  <a:lnTo>
                    <a:pt x="74" y="82"/>
                  </a:lnTo>
                  <a:lnTo>
                    <a:pt x="78" y="88"/>
                  </a:lnTo>
                  <a:lnTo>
                    <a:pt x="82" y="87"/>
                  </a:lnTo>
                  <a:lnTo>
                    <a:pt x="81" y="90"/>
                  </a:lnTo>
                  <a:lnTo>
                    <a:pt x="86" y="89"/>
                  </a:lnTo>
                  <a:lnTo>
                    <a:pt x="88" y="95"/>
                  </a:lnTo>
                  <a:lnTo>
                    <a:pt x="94" y="98"/>
                  </a:lnTo>
                  <a:lnTo>
                    <a:pt x="96" y="97"/>
                  </a:lnTo>
                  <a:lnTo>
                    <a:pt x="100" y="105"/>
                  </a:lnTo>
                  <a:lnTo>
                    <a:pt x="102" y="112"/>
                  </a:lnTo>
                  <a:lnTo>
                    <a:pt x="103" y="116"/>
                  </a:lnTo>
                  <a:lnTo>
                    <a:pt x="100" y="116"/>
                  </a:lnTo>
                  <a:lnTo>
                    <a:pt x="100" y="121"/>
                  </a:lnTo>
                  <a:lnTo>
                    <a:pt x="98" y="123"/>
                  </a:lnTo>
                  <a:lnTo>
                    <a:pt x="99" y="127"/>
                  </a:lnTo>
                  <a:lnTo>
                    <a:pt x="103" y="127"/>
                  </a:lnTo>
                  <a:lnTo>
                    <a:pt x="104" y="123"/>
                  </a:lnTo>
                  <a:lnTo>
                    <a:pt x="107" y="120"/>
                  </a:lnTo>
                  <a:lnTo>
                    <a:pt x="107" y="115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9" y="102"/>
                  </a:lnTo>
                  <a:lnTo>
                    <a:pt x="106" y="102"/>
                  </a:lnTo>
                  <a:lnTo>
                    <a:pt x="106" y="99"/>
                  </a:lnTo>
                  <a:lnTo>
                    <a:pt x="107" y="93"/>
                  </a:lnTo>
                  <a:lnTo>
                    <a:pt x="111" y="90"/>
                  </a:lnTo>
                  <a:lnTo>
                    <a:pt x="115" y="91"/>
                  </a:lnTo>
                  <a:lnTo>
                    <a:pt x="120" y="92"/>
                  </a:lnTo>
                  <a:lnTo>
                    <a:pt x="123" y="97"/>
                  </a:lnTo>
                  <a:lnTo>
                    <a:pt x="126" y="98"/>
                  </a:lnTo>
                  <a:lnTo>
                    <a:pt x="127" y="93"/>
                  </a:lnTo>
                  <a:lnTo>
                    <a:pt x="121" y="87"/>
                  </a:lnTo>
                  <a:lnTo>
                    <a:pt x="117" y="84"/>
                  </a:lnTo>
                  <a:lnTo>
                    <a:pt x="111" y="81"/>
                  </a:lnTo>
                  <a:lnTo>
                    <a:pt x="106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100" y="73"/>
                  </a:lnTo>
                  <a:lnTo>
                    <a:pt x="99" y="69"/>
                  </a:lnTo>
                  <a:lnTo>
                    <a:pt x="91" y="70"/>
                  </a:lnTo>
                  <a:lnTo>
                    <a:pt x="88" y="70"/>
                  </a:lnTo>
                  <a:lnTo>
                    <a:pt x="81" y="65"/>
                  </a:lnTo>
                  <a:lnTo>
                    <a:pt x="75" y="58"/>
                  </a:lnTo>
                  <a:lnTo>
                    <a:pt x="73" y="51"/>
                  </a:lnTo>
                  <a:lnTo>
                    <a:pt x="69" y="47"/>
                  </a:lnTo>
                  <a:lnTo>
                    <a:pt x="60" y="42"/>
                  </a:lnTo>
                  <a:lnTo>
                    <a:pt x="58" y="35"/>
                  </a:lnTo>
                  <a:lnTo>
                    <a:pt x="57" y="31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2"/>
                  </a:lnTo>
                  <a:lnTo>
                    <a:pt x="64" y="20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69" y="16"/>
                  </a:lnTo>
                  <a:lnTo>
                    <a:pt x="70" y="15"/>
                  </a:lnTo>
                  <a:lnTo>
                    <a:pt x="69" y="14"/>
                  </a:lnTo>
                  <a:lnTo>
                    <a:pt x="70" y="12"/>
                  </a:lnTo>
                  <a:lnTo>
                    <a:pt x="68" y="11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7"/>
                  </a:lnTo>
                  <a:lnTo>
                    <a:pt x="62" y="6"/>
                  </a:lnTo>
                  <a:lnTo>
                    <a:pt x="57" y="5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5" y="2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6" y="13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0" y="13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3" y="16"/>
                  </a:lnTo>
                  <a:cubicBezTo>
                    <a:pt x="13" y="16"/>
                    <a:pt x="12" y="16"/>
                    <a:pt x="11" y="16"/>
                  </a:cubicBezTo>
                  <a:cubicBezTo>
                    <a:pt x="10" y="16"/>
                    <a:pt x="9" y="16"/>
                    <a:pt x="9" y="16"/>
                  </a:cubicBezTo>
                  <a:lnTo>
                    <a:pt x="5" y="16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6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1"/>
            <p:cNvSpPr>
              <a:spLocks/>
            </p:cNvSpPr>
            <p:nvPr/>
          </p:nvSpPr>
          <p:spPr bwMode="auto">
            <a:xfrm>
              <a:off x="3910013" y="5470525"/>
              <a:ext cx="169863" cy="2905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9" y="10"/>
                </a:cxn>
                <a:cxn ang="0">
                  <a:pos x="17" y="12"/>
                </a:cxn>
                <a:cxn ang="0">
                  <a:pos x="16" y="15"/>
                </a:cxn>
                <a:cxn ang="0">
                  <a:pos x="17" y="16"/>
                </a:cxn>
                <a:cxn ang="0">
                  <a:pos x="17" y="20"/>
                </a:cxn>
                <a:cxn ang="0">
                  <a:pos x="16" y="20"/>
                </a:cxn>
                <a:cxn ang="0">
                  <a:pos x="16" y="26"/>
                </a:cxn>
                <a:cxn ang="0">
                  <a:pos x="15" y="27"/>
                </a:cxn>
                <a:cxn ang="0">
                  <a:pos x="15" y="30"/>
                </a:cxn>
                <a:cxn ang="0">
                  <a:pos x="13" y="30"/>
                </a:cxn>
                <a:cxn ang="0">
                  <a:pos x="12" y="28"/>
                </a:cxn>
                <a:cxn ang="0">
                  <a:pos x="10" y="29"/>
                </a:cxn>
                <a:cxn ang="0">
                  <a:pos x="10" y="32"/>
                </a:cxn>
                <a:cxn ang="0">
                  <a:pos x="7" y="33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2" y="27"/>
                </a:cxn>
                <a:cxn ang="0">
                  <a:pos x="2" y="23"/>
                </a:cxn>
                <a:cxn ang="0">
                  <a:pos x="3" y="21"/>
                </a:cxn>
                <a:cxn ang="0">
                  <a:pos x="4" y="20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4" y="15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4"/>
                </a:cxn>
              </a:cxnLst>
              <a:rect l="0" t="0" r="r" b="b"/>
              <a:pathLst>
                <a:path w="19" h="33">
                  <a:moveTo>
                    <a:pt x="1" y="4"/>
                  </a:moveTo>
                  <a:lnTo>
                    <a:pt x="5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2"/>
            <p:cNvSpPr>
              <a:spLocks/>
            </p:cNvSpPr>
            <p:nvPr/>
          </p:nvSpPr>
          <p:spPr bwMode="auto">
            <a:xfrm>
              <a:off x="4329113" y="5813425"/>
              <a:ext cx="320675" cy="2111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3" y="7"/>
                </a:cxn>
                <a:cxn ang="0">
                  <a:pos x="32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3" y="16"/>
                </a:cxn>
                <a:cxn ang="0">
                  <a:pos x="34" y="19"/>
                </a:cxn>
                <a:cxn ang="0">
                  <a:pos x="33" y="21"/>
                </a:cxn>
                <a:cxn ang="0">
                  <a:pos x="32" y="23"/>
                </a:cxn>
                <a:cxn ang="0">
                  <a:pos x="33" y="24"/>
                </a:cxn>
                <a:cxn ang="0">
                  <a:pos x="30" y="23"/>
                </a:cxn>
                <a:cxn ang="0">
                  <a:pos x="27" y="24"/>
                </a:cxn>
                <a:cxn ang="0">
                  <a:pos x="25" y="22"/>
                </a:cxn>
                <a:cxn ang="0">
                  <a:pos x="24" y="20"/>
                </a:cxn>
                <a:cxn ang="0">
                  <a:pos x="21" y="19"/>
                </a:cxn>
                <a:cxn ang="0">
                  <a:pos x="17" y="18"/>
                </a:cxn>
                <a:cxn ang="0">
                  <a:pos x="15" y="17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7" y="13"/>
                </a:cxn>
                <a:cxn ang="0">
                  <a:pos x="3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23" y="5"/>
                </a:cxn>
                <a:cxn ang="0">
                  <a:pos x="25" y="4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2" y="2"/>
                </a:cxn>
                <a:cxn ang="0">
                  <a:pos x="34" y="1"/>
                </a:cxn>
                <a:cxn ang="0">
                  <a:pos x="36" y="0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36" y="3"/>
                  </a:lnTo>
                  <a:lnTo>
                    <a:pt x="35" y="4"/>
                  </a:lnTo>
                  <a:lnTo>
                    <a:pt x="33" y="7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3" y="16"/>
                  </a:lnTo>
                  <a:lnTo>
                    <a:pt x="34" y="19"/>
                  </a:lnTo>
                  <a:lnTo>
                    <a:pt x="33" y="21"/>
                  </a:lnTo>
                  <a:lnTo>
                    <a:pt x="32" y="23"/>
                  </a:lnTo>
                  <a:lnTo>
                    <a:pt x="33" y="24"/>
                  </a:lnTo>
                  <a:lnTo>
                    <a:pt x="30" y="23"/>
                  </a:lnTo>
                  <a:lnTo>
                    <a:pt x="27" y="24"/>
                  </a:lnTo>
                  <a:lnTo>
                    <a:pt x="25" y="22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6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3"/>
            <p:cNvSpPr>
              <a:spLocks/>
            </p:cNvSpPr>
            <p:nvPr/>
          </p:nvSpPr>
          <p:spPr bwMode="auto">
            <a:xfrm>
              <a:off x="2327275" y="4960938"/>
              <a:ext cx="1147763" cy="99377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" y="7"/>
                </a:cxn>
                <a:cxn ang="0">
                  <a:pos x="2" y="13"/>
                </a:cxn>
                <a:cxn ang="0">
                  <a:pos x="1" y="22"/>
                </a:cxn>
                <a:cxn ang="0">
                  <a:pos x="10" y="22"/>
                </a:cxn>
                <a:cxn ang="0">
                  <a:pos x="13" y="25"/>
                </a:cxn>
                <a:cxn ang="0">
                  <a:pos x="19" y="25"/>
                </a:cxn>
                <a:cxn ang="0">
                  <a:pos x="24" y="32"/>
                </a:cxn>
                <a:cxn ang="0">
                  <a:pos x="25" y="36"/>
                </a:cxn>
                <a:cxn ang="0">
                  <a:pos x="18" y="40"/>
                </a:cxn>
                <a:cxn ang="0">
                  <a:pos x="14" y="49"/>
                </a:cxn>
                <a:cxn ang="0">
                  <a:pos x="12" y="57"/>
                </a:cxn>
                <a:cxn ang="0">
                  <a:pos x="8" y="60"/>
                </a:cxn>
                <a:cxn ang="0">
                  <a:pos x="9" y="69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0" y="85"/>
                </a:cxn>
                <a:cxn ang="0">
                  <a:pos x="10" y="99"/>
                </a:cxn>
                <a:cxn ang="0">
                  <a:pos x="16" y="113"/>
                </a:cxn>
                <a:cxn ang="0">
                  <a:pos x="32" y="106"/>
                </a:cxn>
                <a:cxn ang="0">
                  <a:pos x="51" y="109"/>
                </a:cxn>
                <a:cxn ang="0">
                  <a:pos x="61" y="107"/>
                </a:cxn>
                <a:cxn ang="0">
                  <a:pos x="77" y="101"/>
                </a:cxn>
                <a:cxn ang="0">
                  <a:pos x="88" y="86"/>
                </a:cxn>
                <a:cxn ang="0">
                  <a:pos x="90" y="67"/>
                </a:cxn>
                <a:cxn ang="0">
                  <a:pos x="98" y="56"/>
                </a:cxn>
                <a:cxn ang="0">
                  <a:pos x="117" y="49"/>
                </a:cxn>
                <a:cxn ang="0">
                  <a:pos x="126" y="40"/>
                </a:cxn>
                <a:cxn ang="0">
                  <a:pos x="126" y="36"/>
                </a:cxn>
                <a:cxn ang="0">
                  <a:pos x="120" y="38"/>
                </a:cxn>
                <a:cxn ang="0">
                  <a:pos x="116" y="37"/>
                </a:cxn>
                <a:cxn ang="0">
                  <a:pos x="112" y="34"/>
                </a:cxn>
                <a:cxn ang="0">
                  <a:pos x="109" y="34"/>
                </a:cxn>
                <a:cxn ang="0">
                  <a:pos x="104" y="29"/>
                </a:cxn>
                <a:cxn ang="0">
                  <a:pos x="100" y="30"/>
                </a:cxn>
                <a:cxn ang="0">
                  <a:pos x="89" y="28"/>
                </a:cxn>
                <a:cxn ang="0">
                  <a:pos x="82" y="22"/>
                </a:cxn>
                <a:cxn ang="0">
                  <a:pos x="79" y="19"/>
                </a:cxn>
                <a:cxn ang="0">
                  <a:pos x="74" y="18"/>
                </a:cxn>
                <a:cxn ang="0">
                  <a:pos x="64" y="15"/>
                </a:cxn>
                <a:cxn ang="0">
                  <a:pos x="50" y="12"/>
                </a:cxn>
                <a:cxn ang="0">
                  <a:pos x="39" y="7"/>
                </a:cxn>
                <a:cxn ang="0">
                  <a:pos x="27" y="4"/>
                </a:cxn>
                <a:cxn ang="0">
                  <a:pos x="19" y="0"/>
                </a:cxn>
              </a:cxnLst>
              <a:rect l="0" t="0" r="r" b="b"/>
              <a:pathLst>
                <a:path w="129" h="113">
                  <a:moveTo>
                    <a:pt x="16" y="0"/>
                  </a:moveTo>
                  <a:lnTo>
                    <a:pt x="12" y="1"/>
                  </a:lnTo>
                  <a:lnTo>
                    <a:pt x="13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3" y="26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8" y="49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8" y="60"/>
                  </a:lnTo>
                  <a:lnTo>
                    <a:pt x="9" y="63"/>
                  </a:lnTo>
                  <a:lnTo>
                    <a:pt x="11" y="66"/>
                  </a:lnTo>
                  <a:lnTo>
                    <a:pt x="9" y="69"/>
                  </a:lnTo>
                  <a:lnTo>
                    <a:pt x="6" y="70"/>
                  </a:lnTo>
                  <a:lnTo>
                    <a:pt x="5" y="73"/>
                  </a:lnTo>
                  <a:lnTo>
                    <a:pt x="6" y="78"/>
                  </a:lnTo>
                  <a:lnTo>
                    <a:pt x="9" y="78"/>
                  </a:lnTo>
                  <a:lnTo>
                    <a:pt x="7" y="81"/>
                  </a:lnTo>
                  <a:lnTo>
                    <a:pt x="5" y="80"/>
                  </a:lnTo>
                  <a:lnTo>
                    <a:pt x="3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5" y="92"/>
                  </a:lnTo>
                  <a:lnTo>
                    <a:pt x="10" y="99"/>
                  </a:lnTo>
                  <a:lnTo>
                    <a:pt x="11" y="107"/>
                  </a:lnTo>
                  <a:lnTo>
                    <a:pt x="12" y="109"/>
                  </a:lnTo>
                  <a:lnTo>
                    <a:pt x="16" y="113"/>
                  </a:lnTo>
                  <a:lnTo>
                    <a:pt x="21" y="109"/>
                  </a:lnTo>
                  <a:lnTo>
                    <a:pt x="28" y="108"/>
                  </a:lnTo>
                  <a:lnTo>
                    <a:pt x="32" y="106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51" y="109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1" y="107"/>
                  </a:lnTo>
                  <a:lnTo>
                    <a:pt x="65" y="102"/>
                  </a:lnTo>
                  <a:lnTo>
                    <a:pt x="69" y="100"/>
                  </a:lnTo>
                  <a:lnTo>
                    <a:pt x="77" y="101"/>
                  </a:lnTo>
                  <a:lnTo>
                    <a:pt x="76" y="96"/>
                  </a:lnTo>
                  <a:lnTo>
                    <a:pt x="80" y="91"/>
                  </a:lnTo>
                  <a:lnTo>
                    <a:pt x="88" y="86"/>
                  </a:lnTo>
                  <a:lnTo>
                    <a:pt x="85" y="83"/>
                  </a:lnTo>
                  <a:lnTo>
                    <a:pt x="85" y="75"/>
                  </a:lnTo>
                  <a:lnTo>
                    <a:pt x="90" y="67"/>
                  </a:lnTo>
                  <a:lnTo>
                    <a:pt x="95" y="61"/>
                  </a:lnTo>
                  <a:lnTo>
                    <a:pt x="100" y="59"/>
                  </a:lnTo>
                  <a:lnTo>
                    <a:pt x="98" y="56"/>
                  </a:lnTo>
                  <a:lnTo>
                    <a:pt x="102" y="53"/>
                  </a:lnTo>
                  <a:lnTo>
                    <a:pt x="114" y="52"/>
                  </a:lnTo>
                  <a:lnTo>
                    <a:pt x="117" y="49"/>
                  </a:lnTo>
                  <a:lnTo>
                    <a:pt x="125" y="47"/>
                  </a:lnTo>
                  <a:lnTo>
                    <a:pt x="127" y="45"/>
                  </a:lnTo>
                  <a:lnTo>
                    <a:pt x="126" y="40"/>
                  </a:lnTo>
                  <a:lnTo>
                    <a:pt x="129" y="39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22" y="38"/>
                  </a:lnTo>
                  <a:lnTo>
                    <a:pt x="120" y="38"/>
                  </a:lnTo>
                  <a:lnTo>
                    <a:pt x="118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4" y="37"/>
                  </a:lnTo>
                  <a:lnTo>
                    <a:pt x="114" y="35"/>
                  </a:lnTo>
                  <a:lnTo>
                    <a:pt x="112" y="34"/>
                  </a:lnTo>
                  <a:lnTo>
                    <a:pt x="111" y="35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4" y="29"/>
                  </a:lnTo>
                  <a:lnTo>
                    <a:pt x="101" y="28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4" y="30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7" y="24"/>
                  </a:lnTo>
                  <a:lnTo>
                    <a:pt x="86" y="25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8" y="17"/>
                  </a:lnTo>
                  <a:lnTo>
                    <a:pt x="77" y="18"/>
                  </a:lnTo>
                  <a:cubicBezTo>
                    <a:pt x="77" y="18"/>
                    <a:pt x="76" y="18"/>
                    <a:pt x="74" y="18"/>
                  </a:cubicBezTo>
                  <a:cubicBezTo>
                    <a:pt x="72" y="18"/>
                    <a:pt x="71" y="16"/>
                    <a:pt x="70" y="16"/>
                  </a:cubicBezTo>
                  <a:cubicBezTo>
                    <a:pt x="69" y="16"/>
                    <a:pt x="67" y="15"/>
                    <a:pt x="67" y="15"/>
                  </a:cubicBezTo>
                  <a:lnTo>
                    <a:pt x="64" y="15"/>
                  </a:lnTo>
                  <a:lnTo>
                    <a:pt x="60" y="12"/>
                  </a:lnTo>
                  <a:lnTo>
                    <a:pt x="55" y="12"/>
                  </a:lnTo>
                  <a:lnTo>
                    <a:pt x="50" y="12"/>
                  </a:lnTo>
                  <a:lnTo>
                    <a:pt x="47" y="10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4"/>
            <p:cNvSpPr>
              <a:spLocks/>
            </p:cNvSpPr>
            <p:nvPr/>
          </p:nvSpPr>
          <p:spPr bwMode="auto">
            <a:xfrm>
              <a:off x="3217863" y="5681663"/>
              <a:ext cx="34925" cy="34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5"/>
            <p:cNvSpPr>
              <a:spLocks/>
            </p:cNvSpPr>
            <p:nvPr/>
          </p:nvSpPr>
          <p:spPr bwMode="auto">
            <a:xfrm>
              <a:off x="3341688" y="5594350"/>
              <a:ext cx="98425" cy="793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lnTo>
                    <a:pt x="0" y="6"/>
                  </a:lnTo>
                  <a:lnTo>
                    <a:pt x="2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6"/>
            <p:cNvSpPr>
              <a:spLocks/>
            </p:cNvSpPr>
            <p:nvPr/>
          </p:nvSpPr>
          <p:spPr bwMode="auto">
            <a:xfrm>
              <a:off x="3484563" y="5584825"/>
              <a:ext cx="44450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6"/>
            <p:cNvSpPr>
              <a:spLocks/>
            </p:cNvSpPr>
            <p:nvPr/>
          </p:nvSpPr>
          <p:spPr bwMode="auto">
            <a:xfrm>
              <a:off x="2798763" y="3605213"/>
              <a:ext cx="177800" cy="15081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7" y="5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9" y="15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4" y="17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1"/>
                </a:cxn>
              </a:cxnLst>
              <a:rect l="0" t="0" r="r" b="b"/>
              <a:pathLst>
                <a:path w="20" h="17">
                  <a:moveTo>
                    <a:pt x="9" y="1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1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7"/>
            <p:cNvSpPr>
              <a:spLocks/>
            </p:cNvSpPr>
            <p:nvPr/>
          </p:nvSpPr>
          <p:spPr bwMode="auto">
            <a:xfrm>
              <a:off x="2843213" y="3217863"/>
              <a:ext cx="623888" cy="1039813"/>
            </a:xfrm>
            <a:custGeom>
              <a:avLst/>
              <a:gdLst/>
              <a:ahLst/>
              <a:cxnLst>
                <a:cxn ang="0">
                  <a:pos x="27" y="103"/>
                </a:cxn>
                <a:cxn ang="0">
                  <a:pos x="20" y="103"/>
                </a:cxn>
                <a:cxn ang="0">
                  <a:pos x="12" y="106"/>
                </a:cxn>
                <a:cxn ang="0">
                  <a:pos x="4" y="114"/>
                </a:cxn>
                <a:cxn ang="0">
                  <a:pos x="3" y="115"/>
                </a:cxn>
                <a:cxn ang="0">
                  <a:pos x="14" y="114"/>
                </a:cxn>
                <a:cxn ang="0">
                  <a:pos x="19" y="116"/>
                </a:cxn>
                <a:cxn ang="0">
                  <a:pos x="30" y="114"/>
                </a:cxn>
                <a:cxn ang="0">
                  <a:pos x="42" y="113"/>
                </a:cxn>
                <a:cxn ang="0">
                  <a:pos x="60" y="114"/>
                </a:cxn>
                <a:cxn ang="0">
                  <a:pos x="61" y="108"/>
                </a:cxn>
                <a:cxn ang="0">
                  <a:pos x="60" y="105"/>
                </a:cxn>
                <a:cxn ang="0">
                  <a:pos x="68" y="97"/>
                </a:cxn>
                <a:cxn ang="0">
                  <a:pos x="69" y="89"/>
                </a:cxn>
                <a:cxn ang="0">
                  <a:pos x="60" y="85"/>
                </a:cxn>
                <a:cxn ang="0">
                  <a:pos x="59" y="83"/>
                </a:cxn>
                <a:cxn ang="0">
                  <a:pos x="58" y="75"/>
                </a:cxn>
                <a:cxn ang="0">
                  <a:pos x="55" y="65"/>
                </a:cxn>
                <a:cxn ang="0">
                  <a:pos x="49" y="54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40" y="36"/>
                </a:cxn>
                <a:cxn ang="0">
                  <a:pos x="44" y="30"/>
                </a:cxn>
                <a:cxn ang="0">
                  <a:pos x="49" y="22"/>
                </a:cxn>
                <a:cxn ang="0">
                  <a:pos x="48" y="16"/>
                </a:cxn>
                <a:cxn ang="0">
                  <a:pos x="38" y="15"/>
                </a:cxn>
                <a:cxn ang="0">
                  <a:pos x="38" y="12"/>
                </a:cxn>
                <a:cxn ang="0">
                  <a:pos x="41" y="8"/>
                </a:cxn>
                <a:cxn ang="0">
                  <a:pos x="40" y="2"/>
                </a:cxn>
                <a:cxn ang="0">
                  <a:pos x="31" y="0"/>
                </a:cxn>
                <a:cxn ang="0">
                  <a:pos x="28" y="5"/>
                </a:cxn>
                <a:cxn ang="0">
                  <a:pos x="24" y="10"/>
                </a:cxn>
                <a:cxn ang="0">
                  <a:pos x="23" y="16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18" y="18"/>
                </a:cxn>
                <a:cxn ang="0">
                  <a:pos x="20" y="23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0" y="31"/>
                </a:cxn>
                <a:cxn ang="0">
                  <a:pos x="18" y="38"/>
                </a:cxn>
                <a:cxn ang="0">
                  <a:pos x="17" y="45"/>
                </a:cxn>
                <a:cxn ang="0">
                  <a:pos x="20" y="37"/>
                </a:cxn>
                <a:cxn ang="0">
                  <a:pos x="24" y="38"/>
                </a:cxn>
                <a:cxn ang="0">
                  <a:pos x="23" y="46"/>
                </a:cxn>
                <a:cxn ang="0">
                  <a:pos x="20" y="53"/>
                </a:cxn>
                <a:cxn ang="0">
                  <a:pos x="26" y="54"/>
                </a:cxn>
                <a:cxn ang="0">
                  <a:pos x="32" y="52"/>
                </a:cxn>
                <a:cxn ang="0">
                  <a:pos x="31" y="56"/>
                </a:cxn>
                <a:cxn ang="0">
                  <a:pos x="32" y="64"/>
                </a:cxn>
                <a:cxn ang="0">
                  <a:pos x="33" y="68"/>
                </a:cxn>
                <a:cxn ang="0">
                  <a:pos x="32" y="75"/>
                </a:cxn>
                <a:cxn ang="0">
                  <a:pos x="25" y="75"/>
                </a:cxn>
                <a:cxn ang="0">
                  <a:pos x="18" y="79"/>
                </a:cxn>
                <a:cxn ang="0">
                  <a:pos x="20" y="80"/>
                </a:cxn>
                <a:cxn ang="0">
                  <a:pos x="20" y="87"/>
                </a:cxn>
                <a:cxn ang="0">
                  <a:pos x="12" y="91"/>
                </a:cxn>
                <a:cxn ang="0">
                  <a:pos x="9" y="94"/>
                </a:cxn>
                <a:cxn ang="0">
                  <a:pos x="16" y="95"/>
                </a:cxn>
                <a:cxn ang="0">
                  <a:pos x="20" y="98"/>
                </a:cxn>
                <a:cxn ang="0">
                  <a:pos x="26" y="101"/>
                </a:cxn>
                <a:cxn ang="0">
                  <a:pos x="33" y="98"/>
                </a:cxn>
              </a:cxnLst>
              <a:rect l="0" t="0" r="r" b="b"/>
              <a:pathLst>
                <a:path w="70" h="118">
                  <a:moveTo>
                    <a:pt x="33" y="98"/>
                  </a:moveTo>
                  <a:lnTo>
                    <a:pt x="30" y="101"/>
                  </a:lnTo>
                  <a:lnTo>
                    <a:pt x="27" y="103"/>
                  </a:lnTo>
                  <a:lnTo>
                    <a:pt x="26" y="106"/>
                  </a:lnTo>
                  <a:lnTo>
                    <a:pt x="23" y="104"/>
                  </a:lnTo>
                  <a:lnTo>
                    <a:pt x="20" y="103"/>
                  </a:lnTo>
                  <a:lnTo>
                    <a:pt x="16" y="103"/>
                  </a:lnTo>
                  <a:lnTo>
                    <a:pt x="15" y="105"/>
                  </a:lnTo>
                  <a:lnTo>
                    <a:pt x="12" y="106"/>
                  </a:lnTo>
                  <a:lnTo>
                    <a:pt x="12" y="108"/>
                  </a:lnTo>
                  <a:lnTo>
                    <a:pt x="9" y="110"/>
                  </a:lnTo>
                  <a:lnTo>
                    <a:pt x="4" y="114"/>
                  </a:lnTo>
                  <a:lnTo>
                    <a:pt x="1" y="114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5" y="118"/>
                  </a:lnTo>
                  <a:lnTo>
                    <a:pt x="7" y="115"/>
                  </a:lnTo>
                  <a:lnTo>
                    <a:pt x="14" y="114"/>
                  </a:lnTo>
                  <a:lnTo>
                    <a:pt x="16" y="115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21" y="113"/>
                  </a:lnTo>
                  <a:lnTo>
                    <a:pt x="26" y="112"/>
                  </a:lnTo>
                  <a:lnTo>
                    <a:pt x="30" y="114"/>
                  </a:lnTo>
                  <a:lnTo>
                    <a:pt x="34" y="115"/>
                  </a:lnTo>
                  <a:lnTo>
                    <a:pt x="37" y="113"/>
                  </a:lnTo>
                  <a:lnTo>
                    <a:pt x="42" y="113"/>
                  </a:lnTo>
                  <a:lnTo>
                    <a:pt x="49" y="114"/>
                  </a:lnTo>
                  <a:lnTo>
                    <a:pt x="54" y="115"/>
                  </a:lnTo>
                  <a:lnTo>
                    <a:pt x="60" y="114"/>
                  </a:lnTo>
                  <a:lnTo>
                    <a:pt x="64" y="112"/>
                  </a:lnTo>
                  <a:lnTo>
                    <a:pt x="66" y="108"/>
                  </a:lnTo>
                  <a:lnTo>
                    <a:pt x="61" y="108"/>
                  </a:lnTo>
                  <a:lnTo>
                    <a:pt x="57" y="106"/>
                  </a:lnTo>
                  <a:lnTo>
                    <a:pt x="55" y="105"/>
                  </a:lnTo>
                  <a:lnTo>
                    <a:pt x="60" y="105"/>
                  </a:lnTo>
                  <a:lnTo>
                    <a:pt x="62" y="103"/>
                  </a:lnTo>
                  <a:lnTo>
                    <a:pt x="66" y="100"/>
                  </a:lnTo>
                  <a:lnTo>
                    <a:pt x="68" y="97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69" y="89"/>
                  </a:lnTo>
                  <a:lnTo>
                    <a:pt x="66" y="86"/>
                  </a:lnTo>
                  <a:lnTo>
                    <a:pt x="63" y="85"/>
                  </a:lnTo>
                  <a:lnTo>
                    <a:pt x="60" y="85"/>
                  </a:lnTo>
                  <a:lnTo>
                    <a:pt x="59" y="88"/>
                  </a:lnTo>
                  <a:lnTo>
                    <a:pt x="57" y="86"/>
                  </a:lnTo>
                  <a:lnTo>
                    <a:pt x="59" y="83"/>
                  </a:lnTo>
                  <a:lnTo>
                    <a:pt x="59" y="79"/>
                  </a:lnTo>
                  <a:lnTo>
                    <a:pt x="55" y="75"/>
                  </a:lnTo>
                  <a:lnTo>
                    <a:pt x="58" y="75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5" y="65"/>
                  </a:lnTo>
                  <a:lnTo>
                    <a:pt x="53" y="61"/>
                  </a:lnTo>
                  <a:lnTo>
                    <a:pt x="50" y="60"/>
                  </a:lnTo>
                  <a:lnTo>
                    <a:pt x="49" y="54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5" y="42"/>
                  </a:lnTo>
                  <a:lnTo>
                    <a:pt x="42" y="39"/>
                  </a:lnTo>
                  <a:lnTo>
                    <a:pt x="39" y="39"/>
                  </a:lnTo>
                  <a:lnTo>
                    <a:pt x="34" y="38"/>
                  </a:lnTo>
                  <a:lnTo>
                    <a:pt x="33" y="36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1" y="33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44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19" y="10"/>
                  </a:lnTo>
                  <a:cubicBezTo>
                    <a:pt x="18" y="10"/>
                    <a:pt x="18" y="13"/>
                    <a:pt x="18" y="13"/>
                  </a:cubicBezTo>
                  <a:lnTo>
                    <a:pt x="16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29"/>
                  </a:lnTo>
                  <a:lnTo>
                    <a:pt x="20" y="28"/>
                  </a:lnTo>
                  <a:lnTo>
                    <a:pt x="23" y="26"/>
                  </a:lnTo>
                  <a:lnTo>
                    <a:pt x="22" y="29"/>
                  </a:lnTo>
                  <a:lnTo>
                    <a:pt x="20" y="31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1"/>
                  </a:lnTo>
                  <a:lnTo>
                    <a:pt x="25" y="44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9" y="51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1" y="53"/>
                  </a:lnTo>
                  <a:lnTo>
                    <a:pt x="32" y="52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31" y="56"/>
                  </a:lnTo>
                  <a:lnTo>
                    <a:pt x="29" y="58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6" y="64"/>
                  </a:lnTo>
                  <a:lnTo>
                    <a:pt x="35" y="67"/>
                  </a:lnTo>
                  <a:lnTo>
                    <a:pt x="33" y="68"/>
                  </a:lnTo>
                  <a:lnTo>
                    <a:pt x="34" y="71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1" y="76"/>
                  </a:lnTo>
                  <a:lnTo>
                    <a:pt x="28" y="75"/>
                  </a:lnTo>
                  <a:lnTo>
                    <a:pt x="25" y="75"/>
                  </a:lnTo>
                  <a:lnTo>
                    <a:pt x="22" y="75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7" y="81"/>
                  </a:lnTo>
                  <a:lnTo>
                    <a:pt x="19" y="81"/>
                  </a:lnTo>
                  <a:lnTo>
                    <a:pt x="20" y="80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0" y="87"/>
                  </a:lnTo>
                  <a:lnTo>
                    <a:pt x="18" y="89"/>
                  </a:lnTo>
                  <a:lnTo>
                    <a:pt x="16" y="90"/>
                  </a:lnTo>
                  <a:lnTo>
                    <a:pt x="12" y="91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8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2" y="101"/>
                  </a:lnTo>
                  <a:lnTo>
                    <a:pt x="25" y="102"/>
                  </a:lnTo>
                  <a:lnTo>
                    <a:pt x="26" y="101"/>
                  </a:lnTo>
                  <a:lnTo>
                    <a:pt x="28" y="100"/>
                  </a:lnTo>
                  <a:lnTo>
                    <a:pt x="32" y="98"/>
                  </a:lnTo>
                  <a:lnTo>
                    <a:pt x="33" y="98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8"/>
            <p:cNvSpPr>
              <a:spLocks/>
            </p:cNvSpPr>
            <p:nvPr/>
          </p:nvSpPr>
          <p:spPr bwMode="auto">
            <a:xfrm>
              <a:off x="3003550" y="3852863"/>
              <a:ext cx="44450" cy="34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lnTo>
                    <a:pt x="2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59"/>
            <p:cNvSpPr>
              <a:spLocks/>
            </p:cNvSpPr>
            <p:nvPr/>
          </p:nvSpPr>
          <p:spPr bwMode="auto">
            <a:xfrm>
              <a:off x="3021013" y="3738563"/>
              <a:ext cx="36513" cy="34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60"/>
            <p:cNvSpPr>
              <a:spLocks/>
            </p:cNvSpPr>
            <p:nvPr/>
          </p:nvSpPr>
          <p:spPr bwMode="auto">
            <a:xfrm>
              <a:off x="3181350" y="4222750"/>
              <a:ext cx="3651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61"/>
            <p:cNvSpPr>
              <a:spLocks/>
            </p:cNvSpPr>
            <p:nvPr/>
          </p:nvSpPr>
          <p:spPr bwMode="auto">
            <a:xfrm>
              <a:off x="2932113" y="3209925"/>
              <a:ext cx="98425" cy="15875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5" y="6"/>
                </a:cxn>
                <a:cxn ang="0">
                  <a:pos x="4" y="9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11" y="4"/>
                </a:cxn>
              </a:cxnLst>
              <a:rect l="0" t="0" r="r" b="b"/>
              <a:pathLst>
                <a:path w="11" h="18">
                  <a:moveTo>
                    <a:pt x="11" y="4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5" y="6"/>
                  </a:lnTo>
                  <a:lnTo>
                    <a:pt x="4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11" y="4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235325" y="3165475"/>
              <a:ext cx="61913" cy="619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idx="4294967295"/>
          </p:nvPr>
        </p:nvSpPr>
        <p:spPr>
          <a:xfrm>
            <a:off x="392951" y="271380"/>
            <a:ext cx="8498106" cy="610605"/>
          </a:xfrm>
        </p:spPr>
        <p:txBody>
          <a:bodyPr/>
          <a:lstStyle/>
          <a:p>
            <a:r>
              <a:rPr lang="es-ES" sz="2300" dirty="0" smtClean="0"/>
              <a:t>Mapa de las principales aplicaciones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</p:txBody>
      </p:sp>
      <p:grpSp>
        <p:nvGrpSpPr>
          <p:cNvPr id="2" name="70 Grupo"/>
          <p:cNvGrpSpPr>
            <a:grpSpLocks/>
          </p:cNvGrpSpPr>
          <p:nvPr/>
        </p:nvGrpSpPr>
        <p:grpSpPr bwMode="auto">
          <a:xfrm>
            <a:off x="360841" y="1057767"/>
            <a:ext cx="8793201" cy="5072959"/>
            <a:chOff x="320675" y="1676400"/>
            <a:chExt cx="8523288" cy="4648200"/>
          </a:xfrm>
        </p:grpSpPr>
        <p:grpSp>
          <p:nvGrpSpPr>
            <p:cNvPr id="3" name="Group 345"/>
            <p:cNvGrpSpPr>
              <a:grpSpLocks/>
            </p:cNvGrpSpPr>
            <p:nvPr/>
          </p:nvGrpSpPr>
          <p:grpSpPr bwMode="auto">
            <a:xfrm>
              <a:off x="320675" y="1676400"/>
              <a:ext cx="4530725" cy="635000"/>
              <a:chOff x="202" y="1056"/>
              <a:chExt cx="2854" cy="400"/>
            </a:xfrm>
          </p:grpSpPr>
          <p:sp>
            <p:nvSpPr>
              <p:cNvPr id="9283" name="AutoShape 115"/>
              <p:cNvSpPr>
                <a:spLocks noChangeArrowheads="1"/>
              </p:cNvSpPr>
              <p:nvPr/>
            </p:nvSpPr>
            <p:spPr bwMode="auto">
              <a:xfrm rot="10800000" flipH="1">
                <a:off x="1500" y="1056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MA</a:t>
                </a:r>
              </a:p>
            </p:txBody>
          </p:sp>
          <p:sp>
            <p:nvSpPr>
              <p:cNvPr id="928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1857" y="1056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SU</a:t>
                </a:r>
              </a:p>
            </p:txBody>
          </p:sp>
          <p:sp>
            <p:nvSpPr>
              <p:cNvPr id="9285" name="AutoShape 117"/>
              <p:cNvSpPr>
                <a:spLocks noChangeArrowheads="1"/>
              </p:cNvSpPr>
              <p:nvPr/>
            </p:nvSpPr>
            <p:spPr bwMode="auto">
              <a:xfrm rot="10800000" flipH="1">
                <a:off x="2220" y="1056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SP</a:t>
                </a:r>
              </a:p>
            </p:txBody>
          </p:sp>
          <p:sp>
            <p:nvSpPr>
              <p:cNvPr id="928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577" y="1056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AP</a:t>
                </a:r>
              </a:p>
            </p:txBody>
          </p:sp>
          <p:sp>
            <p:nvSpPr>
              <p:cNvPr id="9287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1142" y="1056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CU</a:t>
                </a:r>
              </a:p>
            </p:txBody>
          </p:sp>
          <p:sp>
            <p:nvSpPr>
              <p:cNvPr id="9288" name="Freeform 126"/>
              <p:cNvSpPr>
                <a:spLocks/>
              </p:cNvSpPr>
              <p:nvPr/>
            </p:nvSpPr>
            <p:spPr bwMode="auto">
              <a:xfrm>
                <a:off x="202" y="1056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89" name="Rectangle 128"/>
              <p:cNvSpPr>
                <a:spLocks noChangeArrowheads="1"/>
              </p:cNvSpPr>
              <p:nvPr/>
            </p:nvSpPr>
            <p:spPr bwMode="auto">
              <a:xfrm>
                <a:off x="202" y="1056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CMD</a:t>
                </a:r>
              </a:p>
            </p:txBody>
          </p:sp>
        </p:grpSp>
        <p:grpSp>
          <p:nvGrpSpPr>
            <p:cNvPr id="4" name="Group 344"/>
            <p:cNvGrpSpPr>
              <a:grpSpLocks/>
            </p:cNvGrpSpPr>
            <p:nvPr/>
          </p:nvGrpSpPr>
          <p:grpSpPr bwMode="auto">
            <a:xfrm>
              <a:off x="320675" y="2343150"/>
              <a:ext cx="4530725" cy="635000"/>
              <a:chOff x="202" y="1476"/>
              <a:chExt cx="2854" cy="400"/>
            </a:xfrm>
          </p:grpSpPr>
          <p:sp>
            <p:nvSpPr>
              <p:cNvPr id="9277" name="AutoShape 232"/>
              <p:cNvSpPr>
                <a:spLocks noChangeArrowheads="1"/>
              </p:cNvSpPr>
              <p:nvPr/>
            </p:nvSpPr>
            <p:spPr bwMode="auto">
              <a:xfrm rot="10800000" flipH="1">
                <a:off x="1592" y="1476"/>
                <a:ext cx="580" cy="399"/>
              </a:xfrm>
              <a:prstGeom prst="parallelogram">
                <a:avLst>
                  <a:gd name="adj" fmla="val 34080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CO</a:t>
                </a:r>
              </a:p>
            </p:txBody>
          </p:sp>
          <p:sp>
            <p:nvSpPr>
              <p:cNvPr id="9278" name="AutoShape 233"/>
              <p:cNvSpPr>
                <a:spLocks noChangeArrowheads="1"/>
              </p:cNvSpPr>
              <p:nvPr/>
            </p:nvSpPr>
            <p:spPr bwMode="auto">
              <a:xfrm rot="10800000" flipH="1">
                <a:off x="2029" y="1476"/>
                <a:ext cx="580" cy="399"/>
              </a:xfrm>
              <a:prstGeom prst="parallelogram">
                <a:avLst>
                  <a:gd name="adj" fmla="val 34080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CO-PA</a:t>
                </a:r>
              </a:p>
            </p:txBody>
          </p:sp>
          <p:sp>
            <p:nvSpPr>
              <p:cNvPr id="9279" name="AutoShape 234"/>
              <p:cNvSpPr>
                <a:spLocks noChangeArrowheads="1"/>
              </p:cNvSpPr>
              <p:nvPr/>
            </p:nvSpPr>
            <p:spPr bwMode="auto">
              <a:xfrm rot="10800000" flipH="1">
                <a:off x="2471" y="1485"/>
                <a:ext cx="585" cy="390"/>
              </a:xfrm>
              <a:prstGeom prst="parallelogram">
                <a:avLst>
                  <a:gd name="adj" fmla="val 3408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BW-SEM</a:t>
                </a:r>
              </a:p>
            </p:txBody>
          </p:sp>
          <p:sp>
            <p:nvSpPr>
              <p:cNvPr id="9280" name="AutoShape 244"/>
              <p:cNvSpPr>
                <a:spLocks noChangeArrowheads="1"/>
              </p:cNvSpPr>
              <p:nvPr/>
            </p:nvSpPr>
            <p:spPr bwMode="auto">
              <a:xfrm rot="10800000" flipH="1">
                <a:off x="1142" y="1476"/>
                <a:ext cx="580" cy="399"/>
              </a:xfrm>
              <a:prstGeom prst="parallelogram">
                <a:avLst>
                  <a:gd name="adj" fmla="val 32074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FI</a:t>
                </a:r>
              </a:p>
            </p:txBody>
          </p:sp>
          <p:sp>
            <p:nvSpPr>
              <p:cNvPr id="9281" name="Freeform 245"/>
              <p:cNvSpPr>
                <a:spLocks/>
              </p:cNvSpPr>
              <p:nvPr/>
            </p:nvSpPr>
            <p:spPr bwMode="auto">
              <a:xfrm>
                <a:off x="202" y="1476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82" name="Rectangle 130"/>
              <p:cNvSpPr>
                <a:spLocks noChangeArrowheads="1"/>
              </p:cNvSpPr>
              <p:nvPr/>
            </p:nvSpPr>
            <p:spPr bwMode="auto">
              <a:xfrm>
                <a:off x="202" y="1477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FI / CO</a:t>
                </a:r>
              </a:p>
            </p:txBody>
          </p:sp>
        </p:grpSp>
        <p:grpSp>
          <p:nvGrpSpPr>
            <p:cNvPr id="5" name="Group 342"/>
            <p:cNvGrpSpPr>
              <a:grpSpLocks/>
            </p:cNvGrpSpPr>
            <p:nvPr/>
          </p:nvGrpSpPr>
          <p:grpSpPr bwMode="auto">
            <a:xfrm>
              <a:off x="320675" y="3681413"/>
              <a:ext cx="8523288" cy="635000"/>
              <a:chOff x="202" y="2319"/>
              <a:chExt cx="5369" cy="400"/>
            </a:xfrm>
          </p:grpSpPr>
          <p:sp>
            <p:nvSpPr>
              <p:cNvPr id="9263" name="AutoShape 262"/>
              <p:cNvSpPr>
                <a:spLocks noChangeArrowheads="1"/>
              </p:cNvSpPr>
              <p:nvPr/>
            </p:nvSpPr>
            <p:spPr bwMode="auto">
              <a:xfrm rot="10800000" flipH="1">
                <a:off x="1500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CO</a:t>
                </a:r>
              </a:p>
            </p:txBody>
          </p:sp>
          <p:sp>
            <p:nvSpPr>
              <p:cNvPr id="9264" name="AutoShape 263"/>
              <p:cNvSpPr>
                <a:spLocks noChangeArrowheads="1"/>
              </p:cNvSpPr>
              <p:nvPr/>
            </p:nvSpPr>
            <p:spPr bwMode="auto">
              <a:xfrm rot="10800000" flipH="1">
                <a:off x="1857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FI</a:t>
                </a:r>
              </a:p>
            </p:txBody>
          </p:sp>
          <p:sp>
            <p:nvSpPr>
              <p:cNvPr id="9265" name="AutoShape 264"/>
              <p:cNvSpPr>
                <a:spLocks noChangeArrowheads="1"/>
              </p:cNvSpPr>
              <p:nvPr/>
            </p:nvSpPr>
            <p:spPr bwMode="auto">
              <a:xfrm rot="10800000" flipH="1">
                <a:off x="2220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MM</a:t>
                </a:r>
              </a:p>
            </p:txBody>
          </p:sp>
          <p:sp>
            <p:nvSpPr>
              <p:cNvPr id="9266" name="AutoShape 265"/>
              <p:cNvSpPr>
                <a:spLocks noChangeArrowheads="1"/>
              </p:cNvSpPr>
              <p:nvPr/>
            </p:nvSpPr>
            <p:spPr bwMode="auto">
              <a:xfrm rot="10800000" flipH="1">
                <a:off x="2577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PP</a:t>
                </a:r>
              </a:p>
            </p:txBody>
          </p:sp>
          <p:sp>
            <p:nvSpPr>
              <p:cNvPr id="9267" name="AutoShape 266"/>
              <p:cNvSpPr>
                <a:spLocks noChangeArrowheads="1"/>
              </p:cNvSpPr>
              <p:nvPr/>
            </p:nvSpPr>
            <p:spPr bwMode="auto">
              <a:xfrm rot="10800000" flipH="1">
                <a:off x="2935" y="2319"/>
                <a:ext cx="478" cy="399"/>
              </a:xfrm>
              <a:prstGeom prst="parallelogram">
                <a:avLst>
                  <a:gd name="adj" fmla="val 29950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QM</a:t>
                </a:r>
              </a:p>
            </p:txBody>
          </p:sp>
          <p:sp>
            <p:nvSpPr>
              <p:cNvPr id="9268" name="AutoShape 267"/>
              <p:cNvSpPr>
                <a:spLocks noChangeArrowheads="1"/>
              </p:cNvSpPr>
              <p:nvPr/>
            </p:nvSpPr>
            <p:spPr bwMode="auto">
              <a:xfrm rot="10800000" flipH="1">
                <a:off x="3297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SD</a:t>
                </a:r>
              </a:p>
            </p:txBody>
          </p:sp>
          <p:sp>
            <p:nvSpPr>
              <p:cNvPr id="9269" name="AutoShape 268"/>
              <p:cNvSpPr>
                <a:spLocks noChangeArrowheads="1"/>
              </p:cNvSpPr>
              <p:nvPr/>
            </p:nvSpPr>
            <p:spPr bwMode="auto">
              <a:xfrm rot="10800000" flipH="1">
                <a:off x="3655" y="2319"/>
                <a:ext cx="478" cy="399"/>
              </a:xfrm>
              <a:prstGeom prst="parallelogram">
                <a:avLst>
                  <a:gd name="adj" fmla="val 29950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WM</a:t>
                </a:r>
              </a:p>
            </p:txBody>
          </p:sp>
          <p:sp>
            <p:nvSpPr>
              <p:cNvPr id="9270" name="AutoShape 269"/>
              <p:cNvSpPr>
                <a:spLocks noChangeArrowheads="1"/>
              </p:cNvSpPr>
              <p:nvPr/>
            </p:nvSpPr>
            <p:spPr bwMode="auto">
              <a:xfrm rot="10800000" flipH="1">
                <a:off x="4012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PM</a:t>
                </a:r>
              </a:p>
            </p:txBody>
          </p:sp>
          <p:sp>
            <p:nvSpPr>
              <p:cNvPr id="9271" name="AutoShape 270"/>
              <p:cNvSpPr>
                <a:spLocks noChangeArrowheads="1"/>
              </p:cNvSpPr>
              <p:nvPr/>
            </p:nvSpPr>
            <p:spPr bwMode="auto">
              <a:xfrm rot="10800000" flipH="1">
                <a:off x="4368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CAM</a:t>
                </a:r>
              </a:p>
            </p:txBody>
          </p:sp>
          <p:sp>
            <p:nvSpPr>
              <p:cNvPr id="9272" name="AutoShape 271"/>
              <p:cNvSpPr>
                <a:spLocks noChangeArrowheads="1"/>
              </p:cNvSpPr>
              <p:nvPr/>
            </p:nvSpPr>
            <p:spPr bwMode="auto">
              <a:xfrm rot="10800000" flipH="1">
                <a:off x="4729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PQM</a:t>
                </a:r>
              </a:p>
            </p:txBody>
          </p:sp>
          <p:sp>
            <p:nvSpPr>
              <p:cNvPr id="9273" name="AutoShape 272"/>
              <p:cNvSpPr>
                <a:spLocks noChangeArrowheads="1"/>
              </p:cNvSpPr>
              <p:nvPr/>
            </p:nvSpPr>
            <p:spPr bwMode="auto">
              <a:xfrm rot="10800000" flipH="1">
                <a:off x="5092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 err="1"/>
                  <a:t>eProc</a:t>
                </a:r>
                <a:endParaRPr lang="en-US" dirty="0"/>
              </a:p>
            </p:txBody>
          </p:sp>
          <p:sp>
            <p:nvSpPr>
              <p:cNvPr id="9274" name="AutoShape 274"/>
              <p:cNvSpPr>
                <a:spLocks noChangeArrowheads="1"/>
              </p:cNvSpPr>
              <p:nvPr/>
            </p:nvSpPr>
            <p:spPr bwMode="auto">
              <a:xfrm rot="10800000" flipH="1">
                <a:off x="1142" y="231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AM</a:t>
                </a:r>
              </a:p>
            </p:txBody>
          </p:sp>
          <p:sp>
            <p:nvSpPr>
              <p:cNvPr id="9275" name="Freeform 275"/>
              <p:cNvSpPr>
                <a:spLocks/>
              </p:cNvSpPr>
              <p:nvPr/>
            </p:nvSpPr>
            <p:spPr bwMode="auto">
              <a:xfrm>
                <a:off x="202" y="2319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76" name="Rectangle 133"/>
              <p:cNvSpPr>
                <a:spLocks noChangeArrowheads="1"/>
              </p:cNvSpPr>
              <p:nvPr/>
            </p:nvSpPr>
            <p:spPr bwMode="auto">
              <a:xfrm>
                <a:off x="202" y="2320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Net-Factory</a:t>
                </a:r>
              </a:p>
            </p:txBody>
          </p:sp>
        </p:grpSp>
        <p:grpSp>
          <p:nvGrpSpPr>
            <p:cNvPr id="6" name="Group 340"/>
            <p:cNvGrpSpPr>
              <a:grpSpLocks/>
            </p:cNvGrpSpPr>
            <p:nvPr/>
          </p:nvGrpSpPr>
          <p:grpSpPr bwMode="auto">
            <a:xfrm>
              <a:off x="320675" y="5019675"/>
              <a:ext cx="5108575" cy="635000"/>
              <a:chOff x="202" y="3162"/>
              <a:chExt cx="3218" cy="400"/>
            </a:xfrm>
          </p:grpSpPr>
          <p:sp>
            <p:nvSpPr>
              <p:cNvPr id="9255" name="AutoShape 292"/>
              <p:cNvSpPr>
                <a:spLocks noChangeArrowheads="1"/>
              </p:cNvSpPr>
              <p:nvPr/>
            </p:nvSpPr>
            <p:spPr bwMode="auto">
              <a:xfrm rot="10800000" flipH="1">
                <a:off x="1507" y="3162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PD</a:t>
                </a:r>
              </a:p>
            </p:txBody>
          </p:sp>
          <p:sp>
            <p:nvSpPr>
              <p:cNvPr id="9256" name="AutoShape 293"/>
              <p:cNvSpPr>
                <a:spLocks noChangeArrowheads="1"/>
              </p:cNvSpPr>
              <p:nvPr/>
            </p:nvSpPr>
            <p:spPr bwMode="auto">
              <a:xfrm rot="10800000" flipH="1">
                <a:off x="1864" y="3162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TM</a:t>
                </a:r>
              </a:p>
            </p:txBody>
          </p:sp>
          <p:sp>
            <p:nvSpPr>
              <p:cNvPr id="9257" name="AutoShape 294"/>
              <p:cNvSpPr>
                <a:spLocks noChangeArrowheads="1"/>
              </p:cNvSpPr>
              <p:nvPr/>
            </p:nvSpPr>
            <p:spPr bwMode="auto">
              <a:xfrm rot="10800000" flipH="1">
                <a:off x="2227" y="3162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LM</a:t>
                </a:r>
              </a:p>
            </p:txBody>
          </p:sp>
          <p:sp>
            <p:nvSpPr>
              <p:cNvPr id="9258" name="AutoShape 295"/>
              <p:cNvSpPr>
                <a:spLocks noChangeArrowheads="1"/>
              </p:cNvSpPr>
              <p:nvPr/>
            </p:nvSpPr>
            <p:spPr bwMode="auto">
              <a:xfrm rot="10800000" flipH="1">
                <a:off x="2584" y="3162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EH&amp;S</a:t>
                </a:r>
              </a:p>
            </p:txBody>
          </p:sp>
          <p:sp>
            <p:nvSpPr>
              <p:cNvPr id="9259" name="AutoShape 296"/>
              <p:cNvSpPr>
                <a:spLocks noChangeArrowheads="1"/>
              </p:cNvSpPr>
              <p:nvPr/>
            </p:nvSpPr>
            <p:spPr bwMode="auto">
              <a:xfrm rot="10800000" flipH="1">
                <a:off x="2942" y="3162"/>
                <a:ext cx="478" cy="399"/>
              </a:xfrm>
              <a:prstGeom prst="parallelogram">
                <a:avLst>
                  <a:gd name="adj" fmla="val 29950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MBO</a:t>
                </a:r>
              </a:p>
            </p:txBody>
          </p:sp>
          <p:sp>
            <p:nvSpPr>
              <p:cNvPr id="9260" name="AutoShape 304"/>
              <p:cNvSpPr>
                <a:spLocks noChangeArrowheads="1"/>
              </p:cNvSpPr>
              <p:nvPr/>
            </p:nvSpPr>
            <p:spPr bwMode="auto">
              <a:xfrm rot="10800000" flipH="1">
                <a:off x="1149" y="3162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FF66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PA</a:t>
                </a:r>
              </a:p>
            </p:txBody>
          </p:sp>
          <p:sp>
            <p:nvSpPr>
              <p:cNvPr id="9261" name="Freeform 305"/>
              <p:cNvSpPr>
                <a:spLocks/>
              </p:cNvSpPr>
              <p:nvPr/>
            </p:nvSpPr>
            <p:spPr bwMode="auto">
              <a:xfrm>
                <a:off x="209" y="3162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62" name="Rectangle 134"/>
              <p:cNvSpPr>
                <a:spLocks noChangeArrowheads="1"/>
              </p:cNvSpPr>
              <p:nvPr/>
            </p:nvSpPr>
            <p:spPr bwMode="auto">
              <a:xfrm>
                <a:off x="202" y="3163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FF6699"/>
                  </a:gs>
                  <a:gs pos="50000">
                    <a:srgbClr val="762F47"/>
                  </a:gs>
                  <a:gs pos="100000">
                    <a:srgbClr val="FF66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HR</a:t>
                </a:r>
              </a:p>
            </p:txBody>
          </p:sp>
        </p:grpSp>
        <p:grpSp>
          <p:nvGrpSpPr>
            <p:cNvPr id="7" name="Group 341"/>
            <p:cNvGrpSpPr>
              <a:grpSpLocks/>
            </p:cNvGrpSpPr>
            <p:nvPr/>
          </p:nvGrpSpPr>
          <p:grpSpPr bwMode="auto">
            <a:xfrm>
              <a:off x="320675" y="4351338"/>
              <a:ext cx="8429625" cy="635000"/>
              <a:chOff x="202" y="2741"/>
              <a:chExt cx="5310" cy="400"/>
            </a:xfrm>
          </p:grpSpPr>
          <p:sp>
            <p:nvSpPr>
              <p:cNvPr id="9245" name="Freeform 290"/>
              <p:cNvSpPr>
                <a:spLocks/>
              </p:cNvSpPr>
              <p:nvPr/>
            </p:nvSpPr>
            <p:spPr bwMode="auto">
              <a:xfrm>
                <a:off x="202" y="2741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46" name="Rectangle 132"/>
              <p:cNvSpPr>
                <a:spLocks noChangeArrowheads="1"/>
              </p:cNvSpPr>
              <p:nvPr/>
            </p:nvSpPr>
            <p:spPr bwMode="auto">
              <a:xfrm>
                <a:off x="202" y="2741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Service</a:t>
                </a:r>
              </a:p>
            </p:txBody>
          </p:sp>
          <p:grpSp>
            <p:nvGrpSpPr>
              <p:cNvPr id="8" name="Group 329"/>
              <p:cNvGrpSpPr>
                <a:grpSpLocks/>
              </p:cNvGrpSpPr>
              <p:nvPr/>
            </p:nvGrpSpPr>
            <p:grpSpPr bwMode="auto">
              <a:xfrm>
                <a:off x="1147" y="2741"/>
                <a:ext cx="4366" cy="399"/>
                <a:chOff x="1147" y="2741"/>
                <a:chExt cx="4613" cy="399"/>
              </a:xfrm>
            </p:grpSpPr>
            <p:sp>
              <p:nvSpPr>
                <p:cNvPr id="9248" name="AutoShape 2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880" y="2741"/>
                  <a:ext cx="880" cy="399"/>
                </a:xfrm>
                <a:prstGeom prst="parallelogram">
                  <a:avLst>
                    <a:gd name="adj" fmla="val 28570"/>
                  </a:avLst>
                </a:prstGeom>
                <a:solidFill>
                  <a:srgbClr val="6699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wrap="none" lIns="94604" tIns="47302" rIns="94604" bIns="47302" anchor="ctr"/>
                <a:lstStyle/>
                <a:p>
                  <a:pPr algn="ctr" defTabSz="911291">
                    <a:spcBef>
                      <a:spcPct val="25000"/>
                    </a:spcBef>
                  </a:pPr>
                  <a:r>
                    <a:rPr lang="en-US" dirty="0" err="1"/>
                    <a:t>QuickFinder</a:t>
                  </a:r>
                  <a:endParaRPr lang="en-US" dirty="0"/>
                </a:p>
              </p:txBody>
            </p:sp>
            <p:grpSp>
              <p:nvGrpSpPr>
                <p:cNvPr id="9" name="Group 328"/>
                <p:cNvGrpSpPr>
                  <a:grpSpLocks/>
                </p:cNvGrpSpPr>
                <p:nvPr/>
              </p:nvGrpSpPr>
              <p:grpSpPr bwMode="auto">
                <a:xfrm>
                  <a:off x="1147" y="2741"/>
                  <a:ext cx="3905" cy="399"/>
                  <a:chOff x="3381" y="3403"/>
                  <a:chExt cx="3905" cy="399"/>
                </a:xfrm>
              </p:grpSpPr>
              <p:sp>
                <p:nvSpPr>
                  <p:cNvPr id="9250" name="AutoShape 32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6406" y="3403"/>
                    <a:ext cx="880" cy="399"/>
                  </a:xfrm>
                  <a:prstGeom prst="parallelogram">
                    <a:avLst>
                      <a:gd name="adj" fmla="val 28570"/>
                    </a:avLst>
                  </a:prstGeom>
                  <a:solidFill>
                    <a:srgbClr val="FF6699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94604" tIns="47302" rIns="94604" bIns="47302" anchor="ctr"/>
                  <a:lstStyle/>
                  <a:p>
                    <a:pPr algn="ctr" defTabSz="911291">
                      <a:spcBef>
                        <a:spcPct val="25000"/>
                      </a:spcBef>
                    </a:pPr>
                    <a:r>
                      <a:rPr lang="en-US" dirty="0"/>
                      <a:t>NEPTUNO</a:t>
                    </a:r>
                  </a:p>
                </p:txBody>
              </p:sp>
              <p:sp>
                <p:nvSpPr>
                  <p:cNvPr id="9251" name="AutoShape 324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381" y="3403"/>
                    <a:ext cx="880" cy="399"/>
                  </a:xfrm>
                  <a:prstGeom prst="parallelogram">
                    <a:avLst>
                      <a:gd name="adj" fmla="val 28570"/>
                    </a:avLst>
                  </a:prstGeom>
                  <a:solidFill>
                    <a:srgbClr val="6699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94604" tIns="47302" rIns="94604" bIns="47302" anchor="ctr"/>
                  <a:lstStyle/>
                  <a:p>
                    <a:pPr algn="ctr" defTabSz="911291">
                      <a:spcBef>
                        <a:spcPct val="25000"/>
                      </a:spcBef>
                    </a:pPr>
                    <a:r>
                      <a:rPr lang="en-US" dirty="0"/>
                      <a:t>SPA-SPS</a:t>
                    </a:r>
                  </a:p>
                </p:txBody>
              </p:sp>
              <p:sp>
                <p:nvSpPr>
                  <p:cNvPr id="9252" name="AutoShape 325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4144" y="3403"/>
                    <a:ext cx="880" cy="399"/>
                  </a:xfrm>
                  <a:prstGeom prst="parallelogram">
                    <a:avLst>
                      <a:gd name="adj" fmla="val 28570"/>
                    </a:avLst>
                  </a:prstGeom>
                  <a:solidFill>
                    <a:srgbClr val="6699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94604" tIns="47302" rIns="94604" bIns="47302" anchor="ctr"/>
                  <a:lstStyle/>
                  <a:p>
                    <a:pPr algn="ctr" defTabSz="911291">
                      <a:spcBef>
                        <a:spcPct val="25000"/>
                      </a:spcBef>
                    </a:pPr>
                    <a:r>
                      <a:rPr lang="en-US" dirty="0"/>
                      <a:t>SPA-SPS</a:t>
                    </a:r>
                  </a:p>
                </p:txBody>
              </p:sp>
              <p:sp>
                <p:nvSpPr>
                  <p:cNvPr id="9253" name="AutoShape 326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5642" y="3403"/>
                    <a:ext cx="880" cy="399"/>
                  </a:xfrm>
                  <a:prstGeom prst="parallelogram">
                    <a:avLst>
                      <a:gd name="adj" fmla="val 28570"/>
                    </a:avLst>
                  </a:prstGeom>
                  <a:solidFill>
                    <a:srgbClr val="FF6699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94604" tIns="47302" rIns="94604" bIns="47302" anchor="ctr"/>
                  <a:lstStyle/>
                  <a:p>
                    <a:pPr algn="ctr" defTabSz="911291">
                      <a:spcBef>
                        <a:spcPct val="25000"/>
                      </a:spcBef>
                    </a:pPr>
                    <a:r>
                      <a:rPr lang="en-US" dirty="0"/>
                      <a:t>CAU</a:t>
                    </a:r>
                  </a:p>
                </p:txBody>
              </p:sp>
              <p:sp>
                <p:nvSpPr>
                  <p:cNvPr id="9254" name="AutoShape 327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4907" y="3403"/>
                    <a:ext cx="880" cy="399"/>
                  </a:xfrm>
                  <a:prstGeom prst="parallelogram">
                    <a:avLst>
                      <a:gd name="adj" fmla="val 28570"/>
                    </a:avLst>
                  </a:prstGeom>
                  <a:solidFill>
                    <a:srgbClr val="6699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94604" tIns="47302" rIns="94604" bIns="47302" anchor="ctr"/>
                  <a:lstStyle/>
                  <a:p>
                    <a:pPr algn="ctr" defTabSz="911291">
                      <a:spcBef>
                        <a:spcPct val="25000"/>
                      </a:spcBef>
                    </a:pPr>
                    <a:r>
                      <a:rPr lang="en-US" dirty="0"/>
                      <a:t>New LADA</a:t>
                    </a:r>
                  </a:p>
                </p:txBody>
              </p:sp>
            </p:grpSp>
          </p:grpSp>
        </p:grpSp>
        <p:grpSp>
          <p:nvGrpSpPr>
            <p:cNvPr id="10" name="Group 339"/>
            <p:cNvGrpSpPr>
              <a:grpSpLocks/>
            </p:cNvGrpSpPr>
            <p:nvPr/>
          </p:nvGrpSpPr>
          <p:grpSpPr bwMode="auto">
            <a:xfrm>
              <a:off x="320675" y="5689600"/>
              <a:ext cx="4813300" cy="635000"/>
              <a:chOff x="202" y="3584"/>
              <a:chExt cx="3032" cy="400"/>
            </a:xfrm>
          </p:grpSpPr>
          <p:sp>
            <p:nvSpPr>
              <p:cNvPr id="9240" name="AutoShape 308"/>
              <p:cNvSpPr>
                <a:spLocks noChangeArrowheads="1"/>
              </p:cNvSpPr>
              <p:nvPr/>
            </p:nvSpPr>
            <p:spPr bwMode="auto">
              <a:xfrm rot="10800000" flipH="1">
                <a:off x="2448" y="3584"/>
                <a:ext cx="786" cy="399"/>
              </a:xfrm>
              <a:prstGeom prst="parallelogram">
                <a:avLst>
                  <a:gd name="adj" fmla="val 34082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B-Cope</a:t>
                </a:r>
              </a:p>
            </p:txBody>
          </p:sp>
          <p:sp>
            <p:nvSpPr>
              <p:cNvPr id="9241" name="Freeform 320"/>
              <p:cNvSpPr>
                <a:spLocks/>
              </p:cNvSpPr>
              <p:nvPr/>
            </p:nvSpPr>
            <p:spPr bwMode="auto">
              <a:xfrm>
                <a:off x="202" y="3584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42" name="Rectangle 135"/>
              <p:cNvSpPr>
                <a:spLocks noChangeArrowheads="1"/>
              </p:cNvSpPr>
              <p:nvPr/>
            </p:nvSpPr>
            <p:spPr bwMode="auto">
              <a:xfrm>
                <a:off x="202" y="3585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Team Center</a:t>
                </a:r>
              </a:p>
            </p:txBody>
          </p:sp>
          <p:sp>
            <p:nvSpPr>
              <p:cNvPr id="9243" name="AutoShape 331"/>
              <p:cNvSpPr>
                <a:spLocks noChangeArrowheads="1"/>
              </p:cNvSpPr>
              <p:nvPr/>
            </p:nvSpPr>
            <p:spPr bwMode="auto">
              <a:xfrm rot="10800000" flipH="1">
                <a:off x="1139" y="3584"/>
                <a:ext cx="786" cy="399"/>
              </a:xfrm>
              <a:prstGeom prst="parallelogram">
                <a:avLst>
                  <a:gd name="adj" fmla="val 31829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 err="1"/>
                  <a:t>Unigraphics</a:t>
                </a:r>
                <a:endParaRPr lang="en-US" dirty="0"/>
              </a:p>
            </p:txBody>
          </p:sp>
          <p:sp>
            <p:nvSpPr>
              <p:cNvPr id="9244" name="AutoShape 332"/>
              <p:cNvSpPr>
                <a:spLocks noChangeArrowheads="1"/>
              </p:cNvSpPr>
              <p:nvPr/>
            </p:nvSpPr>
            <p:spPr bwMode="auto">
              <a:xfrm rot="10800000" flipH="1">
                <a:off x="1795" y="3585"/>
                <a:ext cx="786" cy="399"/>
              </a:xfrm>
              <a:prstGeom prst="parallelogram">
                <a:avLst>
                  <a:gd name="adj" fmla="val 34082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PDM</a:t>
                </a:r>
              </a:p>
            </p:txBody>
          </p:sp>
        </p:grpSp>
        <p:grpSp>
          <p:nvGrpSpPr>
            <p:cNvPr id="11" name="Group 343"/>
            <p:cNvGrpSpPr>
              <a:grpSpLocks/>
            </p:cNvGrpSpPr>
            <p:nvPr/>
          </p:nvGrpSpPr>
          <p:grpSpPr bwMode="auto">
            <a:xfrm>
              <a:off x="320675" y="3013075"/>
              <a:ext cx="8048625" cy="635000"/>
              <a:chOff x="202" y="1898"/>
              <a:chExt cx="5070" cy="400"/>
            </a:xfrm>
          </p:grpSpPr>
          <p:sp>
            <p:nvSpPr>
              <p:cNvPr id="9230" name="AutoShape 249"/>
              <p:cNvSpPr>
                <a:spLocks noChangeArrowheads="1"/>
              </p:cNvSpPr>
              <p:nvPr/>
            </p:nvSpPr>
            <p:spPr bwMode="auto">
              <a:xfrm rot="10800000" flipH="1">
                <a:off x="2601" y="1898"/>
                <a:ext cx="700" cy="399"/>
              </a:xfrm>
              <a:prstGeom prst="parallelogram">
                <a:avLst>
                  <a:gd name="adj" fmla="val 31327"/>
                </a:avLst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>
                    <a:solidFill>
                      <a:srgbClr val="D60093"/>
                    </a:solidFill>
                  </a:rPr>
                  <a:t>Customs</a:t>
                </a:r>
              </a:p>
            </p:txBody>
          </p:sp>
          <p:sp>
            <p:nvSpPr>
              <p:cNvPr id="9231" name="AutoShape 251"/>
              <p:cNvSpPr>
                <a:spLocks noChangeArrowheads="1"/>
              </p:cNvSpPr>
              <p:nvPr/>
            </p:nvSpPr>
            <p:spPr bwMode="auto">
              <a:xfrm rot="10800000" flipH="1">
                <a:off x="3531" y="1899"/>
                <a:ext cx="798" cy="399"/>
              </a:xfrm>
              <a:prstGeom prst="parallelogram">
                <a:avLst>
                  <a:gd name="adj" fmla="val 27315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s-ES" dirty="0" err="1"/>
                  <a:t>Cicero</a:t>
                </a:r>
                <a:r>
                  <a:rPr lang="es-ES" dirty="0"/>
                  <a:t>-CSF</a:t>
                </a:r>
              </a:p>
              <a:p>
                <a:pPr algn="ctr" defTabSz="911291">
                  <a:spcBef>
                    <a:spcPct val="25000"/>
                  </a:spcBef>
                </a:pPr>
                <a:r>
                  <a:rPr lang="es-ES" dirty="0"/>
                  <a:t>CRM Web</a:t>
                </a:r>
                <a:endParaRPr lang="en-US" dirty="0"/>
              </a:p>
            </p:txBody>
          </p:sp>
          <p:sp>
            <p:nvSpPr>
              <p:cNvPr id="9232" name="AutoShape 253"/>
              <p:cNvSpPr>
                <a:spLocks noChangeArrowheads="1"/>
              </p:cNvSpPr>
              <p:nvPr/>
            </p:nvSpPr>
            <p:spPr bwMode="auto">
              <a:xfrm rot="10800000" flipH="1">
                <a:off x="4574" y="1898"/>
                <a:ext cx="698" cy="399"/>
              </a:xfrm>
              <a:prstGeom prst="parallelogram">
                <a:avLst>
                  <a:gd name="adj" fmla="val 29067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Cicero-BO</a:t>
                </a:r>
              </a:p>
            </p:txBody>
          </p:sp>
          <p:sp>
            <p:nvSpPr>
              <p:cNvPr id="9233" name="AutoShape 259"/>
              <p:cNvSpPr>
                <a:spLocks noChangeArrowheads="1"/>
              </p:cNvSpPr>
              <p:nvPr/>
            </p:nvSpPr>
            <p:spPr bwMode="auto">
              <a:xfrm rot="10800000" flipH="1">
                <a:off x="1134" y="1898"/>
                <a:ext cx="879" cy="399"/>
              </a:xfrm>
              <a:prstGeom prst="parallelogram">
                <a:avLst>
                  <a:gd name="adj" fmla="val 32321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APPS</a:t>
                </a:r>
                <a:br>
                  <a:rPr lang="en-US" dirty="0"/>
                </a:br>
                <a:r>
                  <a:rPr lang="en-US" dirty="0"/>
                  <a:t>SC, MM , WM</a:t>
                </a:r>
              </a:p>
            </p:txBody>
          </p:sp>
          <p:sp>
            <p:nvSpPr>
              <p:cNvPr id="9234" name="Freeform 260"/>
              <p:cNvSpPr>
                <a:spLocks/>
              </p:cNvSpPr>
              <p:nvPr/>
            </p:nvSpPr>
            <p:spPr bwMode="auto">
              <a:xfrm>
                <a:off x="202" y="1898"/>
                <a:ext cx="1063" cy="400"/>
              </a:xfrm>
              <a:custGeom>
                <a:avLst/>
                <a:gdLst>
                  <a:gd name="T0" fmla="*/ 0 w 1063"/>
                  <a:gd name="T1" fmla="*/ 0 h 400"/>
                  <a:gd name="T2" fmla="*/ 943 w 1063"/>
                  <a:gd name="T3" fmla="*/ 0 h 400"/>
                  <a:gd name="T4" fmla="*/ 1063 w 1063"/>
                  <a:gd name="T5" fmla="*/ 399 h 400"/>
                  <a:gd name="T6" fmla="*/ 0 w 1063"/>
                  <a:gd name="T7" fmla="*/ 400 h 400"/>
                  <a:gd name="T8" fmla="*/ 0 w 1063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3"/>
                  <a:gd name="T16" fmla="*/ 0 h 400"/>
                  <a:gd name="T17" fmla="*/ 1063 w 1063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3" h="400">
                    <a:moveTo>
                      <a:pt x="0" y="0"/>
                    </a:moveTo>
                    <a:lnTo>
                      <a:pt x="943" y="0"/>
                    </a:lnTo>
                    <a:lnTo>
                      <a:pt x="1063" y="39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endParaRPr lang="en-US"/>
              </a:p>
            </p:txBody>
          </p:sp>
          <p:sp>
            <p:nvSpPr>
              <p:cNvPr id="9235" name="Rectangle 129"/>
              <p:cNvSpPr>
                <a:spLocks noChangeArrowheads="1"/>
              </p:cNvSpPr>
              <p:nvPr/>
            </p:nvSpPr>
            <p:spPr bwMode="auto">
              <a:xfrm>
                <a:off x="202" y="1899"/>
                <a:ext cx="919" cy="399"/>
              </a:xfrm>
              <a:prstGeom prst="rect">
                <a:avLst/>
              </a:prstGeom>
              <a:gradFill rotWithShape="1">
                <a:gsLst>
                  <a:gs pos="0">
                    <a:srgbClr val="6699FF"/>
                  </a:gs>
                  <a:gs pos="50000">
                    <a:srgbClr val="2F4776"/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4604" tIns="47302" rIns="94604" bIns="47302" anchor="ctr"/>
              <a:lstStyle/>
              <a:p>
                <a:pPr algn="ctr" defTabSz="911291"/>
                <a:r>
                  <a:rPr lang="en-US" dirty="0">
                    <a:solidFill>
                      <a:schemeClr val="bg1"/>
                    </a:solidFill>
                  </a:rPr>
                  <a:t>SAP ERP 6.0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Sales &amp; SCM</a:t>
                </a:r>
              </a:p>
            </p:txBody>
          </p:sp>
          <p:sp>
            <p:nvSpPr>
              <p:cNvPr id="9236" name="AutoShape 334"/>
              <p:cNvSpPr>
                <a:spLocks noChangeArrowheads="1"/>
              </p:cNvSpPr>
              <p:nvPr/>
            </p:nvSpPr>
            <p:spPr bwMode="auto">
              <a:xfrm rot="10800000" flipH="1">
                <a:off x="4211" y="1898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OPEC</a:t>
                </a:r>
              </a:p>
            </p:txBody>
          </p:sp>
          <p:sp>
            <p:nvSpPr>
              <p:cNvPr id="9237" name="AutoShape 335"/>
              <p:cNvSpPr>
                <a:spLocks noChangeArrowheads="1"/>
              </p:cNvSpPr>
              <p:nvPr/>
            </p:nvSpPr>
            <p:spPr bwMode="auto">
              <a:xfrm rot="10800000" flipH="1">
                <a:off x="3168" y="1899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CRC</a:t>
                </a:r>
              </a:p>
            </p:txBody>
          </p:sp>
          <p:sp>
            <p:nvSpPr>
              <p:cNvPr id="9238" name="AutoShape 336"/>
              <p:cNvSpPr>
                <a:spLocks noChangeArrowheads="1"/>
              </p:cNvSpPr>
              <p:nvPr/>
            </p:nvSpPr>
            <p:spPr bwMode="auto">
              <a:xfrm rot="10800000" flipH="1">
                <a:off x="2246" y="1898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BW</a:t>
                </a:r>
              </a:p>
            </p:txBody>
          </p:sp>
          <p:sp>
            <p:nvSpPr>
              <p:cNvPr id="9239" name="AutoShape 337"/>
              <p:cNvSpPr>
                <a:spLocks noChangeArrowheads="1"/>
              </p:cNvSpPr>
              <p:nvPr/>
            </p:nvSpPr>
            <p:spPr bwMode="auto">
              <a:xfrm rot="10800000" flipH="1">
                <a:off x="1890" y="1898"/>
                <a:ext cx="479" cy="399"/>
              </a:xfrm>
              <a:prstGeom prst="parallelogram">
                <a:avLst>
                  <a:gd name="adj" fmla="val 30013"/>
                </a:avLst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lIns="94604" tIns="47302" rIns="94604" bIns="47302" anchor="ctr"/>
              <a:lstStyle/>
              <a:p>
                <a:pPr algn="ctr" defTabSz="911291">
                  <a:spcBef>
                    <a:spcPct val="25000"/>
                  </a:spcBef>
                </a:pPr>
                <a:r>
                  <a:rPr lang="en-US" dirty="0"/>
                  <a:t>CSC</a:t>
                </a:r>
              </a:p>
            </p:txBody>
          </p:sp>
        </p:grpSp>
      </p:grpSp>
      <p:sp>
        <p:nvSpPr>
          <p:cNvPr id="9220" name="AutoShape 234"/>
          <p:cNvSpPr>
            <a:spLocks noChangeArrowheads="1"/>
          </p:cNvSpPr>
          <p:nvPr/>
        </p:nvSpPr>
        <p:spPr bwMode="auto">
          <a:xfrm rot="10800000" flipH="1">
            <a:off x="4813249" y="1800978"/>
            <a:ext cx="1084052" cy="655322"/>
          </a:xfrm>
          <a:prstGeom prst="parallelogram">
            <a:avLst>
              <a:gd name="adj" fmla="val 34114"/>
            </a:avLst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91410" tIns="45706" rIns="91410" bIns="45706" anchor="ctr"/>
          <a:lstStyle/>
          <a:p>
            <a:pPr algn="ctr" defTabSz="911291">
              <a:spcBef>
                <a:spcPct val="25000"/>
              </a:spcBef>
            </a:pPr>
            <a:r>
              <a:rPr lang="es-ES" dirty="0"/>
              <a:t>SOPLEX</a:t>
            </a:r>
            <a:endParaRPr lang="en-US" dirty="0"/>
          </a:p>
        </p:txBody>
      </p:sp>
      <p:sp>
        <p:nvSpPr>
          <p:cNvPr id="9221" name="AutoShape 234_"/>
          <p:cNvSpPr>
            <a:spLocks noChangeArrowheads="1"/>
          </p:cNvSpPr>
          <p:nvPr/>
        </p:nvSpPr>
        <p:spPr bwMode="auto">
          <a:xfrm rot="10800000" flipH="1">
            <a:off x="5680186" y="1800978"/>
            <a:ext cx="1126862" cy="655322"/>
          </a:xfrm>
          <a:prstGeom prst="parallelogram">
            <a:avLst>
              <a:gd name="adj" fmla="val 34096"/>
            </a:avLst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91410" tIns="45706" rIns="91410" bIns="45706" anchor="ctr"/>
          <a:lstStyle/>
          <a:p>
            <a:pPr algn="ctr" defTabSz="911291">
              <a:spcBef>
                <a:spcPct val="25000"/>
              </a:spcBef>
            </a:pPr>
            <a:r>
              <a:rPr lang="es-ES" dirty="0"/>
              <a:t>SWIFT</a:t>
            </a:r>
          </a:p>
          <a:p>
            <a:pPr algn="ctr" defTabSz="911291">
              <a:spcBef>
                <a:spcPct val="25000"/>
              </a:spcBef>
            </a:pPr>
            <a:r>
              <a:rPr lang="es-ES" dirty="0"/>
              <a:t>-SEPA</a:t>
            </a:r>
            <a:endParaRPr lang="en-US" dirty="0"/>
          </a:p>
        </p:txBody>
      </p:sp>
      <p:sp>
        <p:nvSpPr>
          <p:cNvPr id="9222" name="AutoShape 234__"/>
          <p:cNvSpPr>
            <a:spLocks noChangeArrowheads="1"/>
          </p:cNvSpPr>
          <p:nvPr/>
        </p:nvSpPr>
        <p:spPr bwMode="auto">
          <a:xfrm rot="10800000" flipH="1">
            <a:off x="6634272" y="1800978"/>
            <a:ext cx="1039711" cy="655322"/>
          </a:xfrm>
          <a:prstGeom prst="parallelogram">
            <a:avLst>
              <a:gd name="adj" fmla="val 34081"/>
            </a:avLst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91410" tIns="45706" rIns="91410" bIns="45706" anchor="ctr"/>
          <a:lstStyle/>
          <a:p>
            <a:pPr algn="ctr" defTabSz="911291">
              <a:spcBef>
                <a:spcPct val="25000"/>
              </a:spcBef>
            </a:pPr>
            <a:r>
              <a:rPr lang="es-ES" dirty="0"/>
              <a:t>SIIM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3 Rectángulo"/>
          <p:cNvSpPr>
            <a:spLocks noChangeArrowheads="1"/>
          </p:cNvSpPr>
          <p:nvPr/>
        </p:nvSpPr>
        <p:spPr bwMode="auto">
          <a:xfrm>
            <a:off x="392950" y="271381"/>
            <a:ext cx="6414097" cy="41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 smtClean="0"/>
              <a:t>Colaboraciones de IT-España para el grupo</a:t>
            </a:r>
            <a:endParaRPr lang="en-US" sz="2100" b="1" dirty="0"/>
          </a:p>
        </p:txBody>
      </p:sp>
      <p:sp>
        <p:nvSpPr>
          <p:cNvPr id="15365" name="4 Rectángulo"/>
          <p:cNvSpPr>
            <a:spLocks noChangeArrowheads="1"/>
          </p:cNvSpPr>
          <p:nvPr/>
        </p:nvSpPr>
        <p:spPr bwMode="auto">
          <a:xfrm>
            <a:off x="350138" y="969877"/>
            <a:ext cx="8970563" cy="51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700" b="1" dirty="0" smtClean="0"/>
              <a:t>**  </a:t>
            </a:r>
            <a:r>
              <a:rPr lang="es-ES" sz="2000" b="1" u="sng" dirty="0" smtClean="0"/>
              <a:t>Colaboraciones en el área de aplicaciones:</a:t>
            </a:r>
            <a:endParaRPr lang="es-ES" sz="2000" b="1" u="sng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</a:t>
            </a:r>
            <a:r>
              <a:rPr lang="es-ES" sz="1700" b="1" dirty="0" err="1"/>
              <a:t>FiCo</a:t>
            </a:r>
            <a:r>
              <a:rPr lang="es-ES" sz="1700" b="1" dirty="0"/>
              <a:t>, SIIM, SOIM, </a:t>
            </a:r>
            <a:r>
              <a:rPr lang="es-ES" sz="1700" b="1" dirty="0" err="1"/>
              <a:t>Electronic</a:t>
            </a:r>
            <a:r>
              <a:rPr lang="es-ES" sz="1700" b="1" dirty="0"/>
              <a:t> </a:t>
            </a:r>
            <a:r>
              <a:rPr lang="es-ES" sz="1700" b="1" dirty="0" err="1"/>
              <a:t>Invoicing</a:t>
            </a:r>
            <a:r>
              <a:rPr lang="es-ES" sz="1700" b="1" dirty="0"/>
              <a:t> </a:t>
            </a:r>
            <a:r>
              <a:rPr lang="es-ES" sz="1700" b="1" dirty="0" err="1"/>
              <a:t>Suppliers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</a:t>
            </a:r>
            <a:r>
              <a:rPr lang="es-ES" sz="1700" b="1" dirty="0" err="1"/>
              <a:t>Work</a:t>
            </a:r>
            <a:r>
              <a:rPr lang="es-ES" sz="1700" b="1" dirty="0"/>
              <a:t> </a:t>
            </a:r>
            <a:r>
              <a:rPr lang="es-ES" sz="1700" b="1" dirty="0" err="1"/>
              <a:t>Force</a:t>
            </a:r>
            <a:r>
              <a:rPr lang="es-ES" sz="1700" b="1" dirty="0"/>
              <a:t> </a:t>
            </a:r>
            <a:r>
              <a:rPr lang="es-ES" sz="1700" b="1" dirty="0" err="1"/>
              <a:t>Processes</a:t>
            </a:r>
            <a:r>
              <a:rPr lang="es-ES" sz="1700" b="1" dirty="0"/>
              <a:t>, EH&amp;S, BI </a:t>
            </a:r>
            <a:r>
              <a:rPr lang="es-ES" sz="1700" b="1" dirty="0" err="1"/>
              <a:t>for</a:t>
            </a:r>
            <a:r>
              <a:rPr lang="es-ES" sz="1700" b="1" dirty="0"/>
              <a:t> HR and IT </a:t>
            </a:r>
            <a:r>
              <a:rPr lang="es-ES" sz="1700" b="1" dirty="0" err="1"/>
              <a:t>reporting</a:t>
            </a:r>
            <a:r>
              <a:rPr lang="es-ES" sz="1700" b="1" dirty="0"/>
              <a:t>, TM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- CICERO, CMD-CU, APPS and CSC Sales and </a:t>
            </a:r>
            <a:r>
              <a:rPr lang="es-ES" sz="1700" b="1" dirty="0" err="1"/>
              <a:t>Supply</a:t>
            </a:r>
            <a:r>
              <a:rPr lang="es-ES" sz="1700" b="1" dirty="0"/>
              <a:t> </a:t>
            </a:r>
            <a:r>
              <a:rPr lang="es-ES" sz="1700" b="1" dirty="0" err="1"/>
              <a:t>Chain</a:t>
            </a:r>
            <a:r>
              <a:rPr lang="es-ES" sz="1700" b="1" dirty="0"/>
              <a:t>,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   EDI Sales and </a:t>
            </a:r>
            <a:r>
              <a:rPr lang="es-ES" sz="1700" b="1" dirty="0" err="1"/>
              <a:t>Logistics</a:t>
            </a:r>
            <a:r>
              <a:rPr lang="es-ES" sz="1700" b="1" dirty="0"/>
              <a:t> 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- weBSH.net – </a:t>
            </a:r>
            <a:r>
              <a:rPr lang="es-ES" sz="1700" b="1" dirty="0" err="1"/>
              <a:t>Service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Net*</a:t>
            </a:r>
            <a:r>
              <a:rPr lang="es-ES" sz="1700" b="1" dirty="0" err="1"/>
              <a:t>Factory</a:t>
            </a:r>
            <a:r>
              <a:rPr lang="es-ES" sz="1700" b="1" dirty="0"/>
              <a:t>, CMD-MA, B-COPE, ESPRESSO, Q-DAS, PFI, </a:t>
            </a:r>
            <a:r>
              <a:rPr lang="es-ES" sz="1700" b="1" dirty="0" err="1"/>
              <a:t>Taskman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NX M-CAD, NX </a:t>
            </a:r>
            <a:r>
              <a:rPr lang="es-ES" sz="1700" b="1" dirty="0" err="1"/>
              <a:t>Tooling</a:t>
            </a:r>
            <a:r>
              <a:rPr lang="es-ES" sz="1700" b="1" dirty="0"/>
              <a:t>/CNC, PDM, TCNG</a:t>
            </a:r>
          </a:p>
          <a:p>
            <a:pPr>
              <a:spcBef>
                <a:spcPct val="50000"/>
              </a:spcBef>
            </a:pPr>
            <a:endParaRPr lang="es-ES" sz="1700" b="1" dirty="0" smtClean="0"/>
          </a:p>
          <a:p>
            <a:pPr>
              <a:spcBef>
                <a:spcPct val="50000"/>
              </a:spcBef>
            </a:pPr>
            <a:r>
              <a:rPr lang="es-ES" sz="1700" b="1" dirty="0" smtClean="0"/>
              <a:t> </a:t>
            </a:r>
            <a:r>
              <a:rPr lang="es-ES" sz="2000" b="1" dirty="0" smtClean="0"/>
              <a:t>** </a:t>
            </a:r>
            <a:r>
              <a:rPr lang="es-ES" sz="2000" b="1" u="sng" dirty="0" smtClean="0"/>
              <a:t>Competencias en el área de aplicaciones:</a:t>
            </a:r>
            <a:endParaRPr lang="es-ES" sz="2000" b="1" u="sng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 - </a:t>
            </a:r>
            <a:r>
              <a:rPr lang="es-ES" sz="1700" b="1" dirty="0" err="1"/>
              <a:t>Workforce</a:t>
            </a:r>
            <a:r>
              <a:rPr lang="es-ES" sz="1700" b="1" dirty="0"/>
              <a:t> </a:t>
            </a:r>
            <a:r>
              <a:rPr lang="es-ES" sz="1700" b="1" dirty="0" err="1"/>
              <a:t>Processes</a:t>
            </a:r>
            <a:r>
              <a:rPr lang="es-ES" sz="1700" b="1" dirty="0"/>
              <a:t> (ES, PT, CH, PL, </a:t>
            </a:r>
            <a:r>
              <a:rPr lang="es-ES" sz="1700" b="1" dirty="0" smtClean="0"/>
              <a:t>SLO, GB), </a:t>
            </a:r>
            <a:r>
              <a:rPr lang="es-ES" sz="1700" b="1" dirty="0"/>
              <a:t>EH&amp;S (ES), TM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 - </a:t>
            </a:r>
            <a:r>
              <a:rPr lang="es-ES" sz="1700" b="1" dirty="0" smtClean="0"/>
              <a:t>CICERO CRM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 - </a:t>
            </a:r>
            <a:r>
              <a:rPr lang="es-ES" sz="1700" b="1" dirty="0" err="1"/>
              <a:t>testing</a:t>
            </a:r>
            <a:r>
              <a:rPr lang="es-ES" sz="1700" b="1" dirty="0"/>
              <a:t> net*</a:t>
            </a:r>
            <a:r>
              <a:rPr lang="es-ES" sz="1700" b="1" dirty="0" err="1"/>
              <a:t>Factory</a:t>
            </a:r>
            <a:r>
              <a:rPr lang="es-ES" sz="1700" b="1" dirty="0"/>
              <a:t>, </a:t>
            </a:r>
            <a:r>
              <a:rPr lang="es-ES" sz="1700" b="1" dirty="0" err="1"/>
              <a:t>labeling</a:t>
            </a:r>
            <a:r>
              <a:rPr lang="es-ES" sz="1700" b="1" dirty="0"/>
              <a:t> net*</a:t>
            </a:r>
            <a:r>
              <a:rPr lang="es-ES" sz="1700" b="1" dirty="0" err="1"/>
              <a:t>Factory</a:t>
            </a:r>
            <a:r>
              <a:rPr lang="es-ES" sz="1700" b="1" dirty="0"/>
              <a:t>, </a:t>
            </a:r>
            <a:r>
              <a:rPr lang="es-ES" sz="1700" b="1" dirty="0" err="1" smtClean="0"/>
              <a:t>Taskman</a:t>
            </a:r>
            <a:r>
              <a:rPr lang="es-ES" sz="1700" b="1" dirty="0" smtClean="0"/>
              <a:t>, </a:t>
            </a:r>
            <a:r>
              <a:rPr lang="es-ES" sz="1700" b="1" dirty="0" err="1" smtClean="0"/>
              <a:t>energy</a:t>
            </a:r>
            <a:r>
              <a:rPr lang="es-ES" sz="1700" b="1" dirty="0" smtClean="0"/>
              <a:t> </a:t>
            </a:r>
            <a:r>
              <a:rPr lang="es-ES" sz="1700" b="1" dirty="0" err="1" smtClean="0"/>
              <a:t>managment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3 Rectángulo"/>
          <p:cNvSpPr>
            <a:spLocks noChangeArrowheads="1"/>
          </p:cNvSpPr>
          <p:nvPr/>
        </p:nvSpPr>
        <p:spPr bwMode="auto">
          <a:xfrm>
            <a:off x="392950" y="271381"/>
            <a:ext cx="6414097" cy="4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 smtClean="0"/>
              <a:t>Colaboraciones de IT-España para el grupo</a:t>
            </a:r>
            <a:endParaRPr lang="en-US" sz="2100" b="1" dirty="0"/>
          </a:p>
        </p:txBody>
      </p:sp>
      <p:sp>
        <p:nvSpPr>
          <p:cNvPr id="16389" name="4 Rectángulo"/>
          <p:cNvSpPr>
            <a:spLocks noChangeArrowheads="1"/>
          </p:cNvSpPr>
          <p:nvPr/>
        </p:nvSpPr>
        <p:spPr bwMode="auto">
          <a:xfrm>
            <a:off x="175834" y="1538849"/>
            <a:ext cx="9144867" cy="360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sz="1700" b="1" dirty="0"/>
              <a:t>  </a:t>
            </a:r>
            <a:r>
              <a:rPr lang="es-ES" sz="2000" b="1" u="sng" dirty="0" smtClean="0"/>
              <a:t>Colaboraciones en el entrono </a:t>
            </a:r>
            <a:r>
              <a:rPr lang="es-ES" sz="2000" b="1" u="sng" dirty="0" err="1" smtClean="0"/>
              <a:t>tecnologico</a:t>
            </a:r>
            <a:r>
              <a:rPr lang="es-ES" sz="2000" b="1" u="sng" dirty="0" smtClean="0"/>
              <a:t>:</a:t>
            </a:r>
            <a:endParaRPr lang="es-ES" sz="2000" b="1" u="sng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 EDI, GAM, </a:t>
            </a:r>
            <a:r>
              <a:rPr lang="es-ES" sz="1700" b="1" dirty="0" smtClean="0"/>
              <a:t>Active </a:t>
            </a:r>
            <a:r>
              <a:rPr lang="es-ES" sz="1700" b="1" dirty="0" err="1" smtClean="0"/>
              <a:t>Directory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 Terminal Server, </a:t>
            </a:r>
            <a:r>
              <a:rPr lang="es-ES" sz="1700" b="1" dirty="0" err="1"/>
              <a:t>Networking</a:t>
            </a:r>
            <a:r>
              <a:rPr lang="es-ES" sz="1700" b="1" dirty="0"/>
              <a:t>, </a:t>
            </a:r>
            <a:r>
              <a:rPr lang="es-ES" sz="1700" b="1" dirty="0" err="1"/>
              <a:t>Filers</a:t>
            </a:r>
            <a:r>
              <a:rPr lang="es-ES" sz="1700" b="1" dirty="0"/>
              <a:t>, Servers, Back-up </a:t>
            </a:r>
            <a:r>
              <a:rPr lang="es-ES" sz="1700" b="1" dirty="0" err="1"/>
              <a:t>storage</a:t>
            </a:r>
            <a:endParaRPr lang="es-ES" sz="1700" b="1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-  Oracle, </a:t>
            </a:r>
            <a:r>
              <a:rPr lang="es-ES" sz="1700" b="1" dirty="0" err="1"/>
              <a:t>Solaris</a:t>
            </a:r>
            <a:r>
              <a:rPr lang="es-ES" sz="1700" b="1" dirty="0"/>
              <a:t>, Performance </a:t>
            </a:r>
            <a:r>
              <a:rPr lang="es-ES" sz="1700" b="1" dirty="0" err="1"/>
              <a:t>Measurement</a:t>
            </a:r>
            <a:r>
              <a:rPr lang="es-ES" sz="1700" b="1" dirty="0"/>
              <a:t>, Load </a:t>
            </a:r>
            <a:r>
              <a:rPr lang="es-ES" sz="1700" b="1" dirty="0" err="1"/>
              <a:t>Balancing</a:t>
            </a:r>
            <a:endParaRPr lang="es-ES" sz="1700" b="1" dirty="0"/>
          </a:p>
          <a:p>
            <a:pPr>
              <a:spcBef>
                <a:spcPct val="50000"/>
              </a:spcBef>
            </a:pPr>
            <a:endParaRPr lang="es-ES" sz="1700" b="1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sz="1700" b="1" dirty="0"/>
              <a:t> </a:t>
            </a:r>
            <a:r>
              <a:rPr lang="es-ES" sz="2000" b="1" u="sng" dirty="0" smtClean="0"/>
              <a:t>Competencias en el entorno </a:t>
            </a:r>
            <a:r>
              <a:rPr lang="es-ES" sz="2000" b="1" u="sng" dirty="0" err="1" smtClean="0"/>
              <a:t>tecnologico</a:t>
            </a:r>
            <a:r>
              <a:rPr lang="es-ES" sz="2000" b="1" u="sng" dirty="0" smtClean="0"/>
              <a:t>:</a:t>
            </a:r>
            <a:endParaRPr lang="es-ES" sz="2000" b="1" u="sng" dirty="0"/>
          </a:p>
          <a:p>
            <a:pPr>
              <a:spcBef>
                <a:spcPct val="50000"/>
              </a:spcBef>
            </a:pPr>
            <a:r>
              <a:rPr lang="es-ES" sz="1700" b="1" dirty="0"/>
              <a:t>      - </a:t>
            </a:r>
            <a:r>
              <a:rPr lang="es-ES" sz="1700" b="1" dirty="0" err="1"/>
              <a:t>Messaging</a:t>
            </a:r>
            <a:r>
              <a:rPr lang="es-ES" sz="1700" b="1" dirty="0"/>
              <a:t> (Exchange, Outlook, FAX)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 - </a:t>
            </a:r>
            <a:r>
              <a:rPr lang="es-ES" sz="1700" b="1" dirty="0" err="1"/>
              <a:t>Unified</a:t>
            </a:r>
            <a:r>
              <a:rPr lang="es-ES" sz="1700" b="1" dirty="0"/>
              <a:t> </a:t>
            </a:r>
            <a:r>
              <a:rPr lang="es-ES" sz="1700" b="1" dirty="0" err="1"/>
              <a:t>Communications</a:t>
            </a:r>
            <a:r>
              <a:rPr lang="es-ES" sz="1700" b="1" dirty="0"/>
              <a:t> (LYNC, AVAYA, </a:t>
            </a:r>
            <a:r>
              <a:rPr lang="es-ES" sz="1700" b="1" dirty="0" err="1"/>
              <a:t>Videoconferencing</a:t>
            </a:r>
            <a:r>
              <a:rPr lang="es-ES" sz="1700" b="1" dirty="0"/>
              <a:t>)</a:t>
            </a:r>
          </a:p>
          <a:p>
            <a:pPr>
              <a:spcBef>
                <a:spcPct val="50000"/>
              </a:spcBef>
            </a:pPr>
            <a:r>
              <a:rPr lang="es-ES" sz="1700" b="1" dirty="0"/>
              <a:t>      - SAP </a:t>
            </a:r>
            <a:r>
              <a:rPr lang="es-ES" sz="1700" b="1" dirty="0" err="1"/>
              <a:t>Basis</a:t>
            </a:r>
            <a:r>
              <a:rPr lang="es-ES" sz="1700" b="1" dirty="0"/>
              <a:t>, SAP Portal, Linux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0" y="271381"/>
            <a:ext cx="7718323" cy="41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r>
              <a:rPr lang="en-US" sz="2100" b="1" dirty="0"/>
              <a:t>  </a:t>
            </a:r>
            <a:r>
              <a:rPr lang="en-US" sz="2100" b="1" dirty="0" smtClean="0"/>
              <a:t>            </a:t>
            </a:r>
            <a:r>
              <a:rPr lang="en-US" sz="2100" b="1" dirty="0" err="1" smtClean="0"/>
              <a:t>Recursos</a:t>
            </a:r>
            <a:r>
              <a:rPr lang="en-US" sz="2100" b="1" dirty="0" smtClean="0"/>
              <a:t> e </a:t>
            </a:r>
            <a:r>
              <a:rPr lang="en-US" sz="2100" b="1" dirty="0" err="1" smtClean="0"/>
              <a:t>Instalaciones</a:t>
            </a:r>
            <a:r>
              <a:rPr lang="en-US" sz="2100" b="1" dirty="0" smtClean="0"/>
              <a:t> en España</a:t>
            </a:r>
            <a:endParaRPr lang="en-US" sz="2100" dirty="0"/>
          </a:p>
        </p:txBody>
      </p:sp>
      <p:sp>
        <p:nvSpPr>
          <p:cNvPr id="6148" name="4 Rectángulo"/>
          <p:cNvSpPr>
            <a:spLocks noChangeArrowheads="1"/>
          </p:cNvSpPr>
          <p:nvPr/>
        </p:nvSpPr>
        <p:spPr bwMode="auto">
          <a:xfrm>
            <a:off x="350138" y="1276721"/>
            <a:ext cx="9190737" cy="43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 b="1" dirty="0"/>
              <a:t>  </a:t>
            </a:r>
            <a:r>
              <a:rPr lang="en-US" sz="1900" b="1" dirty="0" smtClean="0"/>
              <a:t>100 </a:t>
            </a:r>
            <a:r>
              <a:rPr lang="en-US" sz="1900" b="1" dirty="0" err="1" smtClean="0"/>
              <a:t>profesionales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internas</a:t>
            </a:r>
            <a:r>
              <a:rPr lang="en-US" sz="1900" b="1" dirty="0" smtClean="0"/>
              <a:t> </a:t>
            </a:r>
            <a:r>
              <a:rPr lang="en-US" sz="1900" b="1" dirty="0"/>
              <a:t>(</a:t>
            </a:r>
            <a:r>
              <a:rPr lang="en-US" sz="1900" b="1" dirty="0" smtClean="0"/>
              <a:t>10 </a:t>
            </a:r>
            <a:r>
              <a:rPr lang="en-US" sz="1900" b="1" dirty="0"/>
              <a:t>local and </a:t>
            </a:r>
            <a:r>
              <a:rPr lang="en-US" sz="1900" b="1" dirty="0" smtClean="0"/>
              <a:t>90 </a:t>
            </a:r>
            <a:r>
              <a:rPr lang="en-US" sz="1900" b="1" dirty="0" err="1" smtClean="0"/>
              <a:t>corporativos</a:t>
            </a:r>
            <a:r>
              <a:rPr lang="en-US" sz="1900" b="1" dirty="0" smtClean="0"/>
              <a:t>)</a:t>
            </a:r>
            <a:endParaRPr lang="en-U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50 profesionales externos </a:t>
            </a:r>
            <a:r>
              <a:rPr lang="es-ES" sz="1900" b="1" dirty="0"/>
              <a:t>(10 local and </a:t>
            </a:r>
            <a:r>
              <a:rPr lang="es-ES" sz="1900" b="1" dirty="0" smtClean="0"/>
              <a:t>40 corporativos)</a:t>
            </a:r>
            <a:endParaRPr lang="es-E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Centros de trabajo en Huarte-Pamplona y </a:t>
            </a:r>
            <a:r>
              <a:rPr lang="es-ES" sz="1900" b="1" dirty="0"/>
              <a:t>Zaragoza</a:t>
            </a:r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Centro de Proceso de Datos en Huarte-Pamplona</a:t>
            </a:r>
            <a:endParaRPr lang="es-E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err="1" smtClean="0"/>
              <a:t>Service</a:t>
            </a:r>
            <a:r>
              <a:rPr lang="es-ES" sz="1900" b="1" dirty="0" smtClean="0"/>
              <a:t> </a:t>
            </a:r>
            <a:r>
              <a:rPr lang="es-ES" sz="1900" b="1" dirty="0" err="1" smtClean="0"/>
              <a:t>Desk</a:t>
            </a:r>
            <a:r>
              <a:rPr lang="es-ES" sz="1900" b="1" dirty="0" smtClean="0"/>
              <a:t> </a:t>
            </a:r>
            <a:r>
              <a:rPr lang="es-ES" sz="1900" b="1" dirty="0"/>
              <a:t>in </a:t>
            </a:r>
            <a:r>
              <a:rPr lang="es-ES" sz="1900" b="1" dirty="0" smtClean="0"/>
              <a:t>Huarte-Pamplona</a:t>
            </a:r>
            <a:endParaRPr lang="es-E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endParaRPr lang="en-U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endParaRPr lang="en-US" sz="1900" b="1" dirty="0"/>
          </a:p>
          <a:p>
            <a:pPr>
              <a:buFont typeface="Arial" charset="0"/>
              <a:buChar char="•"/>
            </a:pPr>
            <a:endParaRPr lang="es-ES" b="1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3 Rectángulo"/>
          <p:cNvSpPr>
            <a:spLocks noChangeArrowheads="1"/>
          </p:cNvSpPr>
          <p:nvPr/>
        </p:nvSpPr>
        <p:spPr bwMode="auto">
          <a:xfrm>
            <a:off x="3097727" y="314555"/>
            <a:ext cx="3345422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r>
              <a:rPr lang="en-US" b="1"/>
              <a:t> </a:t>
            </a:r>
            <a:endParaRPr lang="en-US"/>
          </a:p>
        </p:txBody>
      </p:sp>
      <p:sp>
        <p:nvSpPr>
          <p:cNvPr id="12292" name="5 Rectángulo"/>
          <p:cNvSpPr>
            <a:spLocks noChangeArrowheads="1"/>
          </p:cNvSpPr>
          <p:nvPr/>
        </p:nvSpPr>
        <p:spPr bwMode="auto">
          <a:xfrm>
            <a:off x="262986" y="183491"/>
            <a:ext cx="7540961" cy="4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 smtClean="0"/>
              <a:t>Beneficios del modelo – </a:t>
            </a:r>
            <a:r>
              <a:rPr lang="es-ES" sz="2100" b="1" dirty="0" err="1" smtClean="0"/>
              <a:t>insourcing</a:t>
            </a:r>
            <a:r>
              <a:rPr lang="es-ES" sz="2100" b="1" dirty="0" smtClean="0"/>
              <a:t> - </a:t>
            </a:r>
            <a:r>
              <a:rPr lang="es-ES" sz="2100" b="1" dirty="0" err="1" smtClean="0"/>
              <a:t>nearshore</a:t>
            </a:r>
            <a:r>
              <a:rPr lang="es-ES" sz="2100" b="1" dirty="0" smtClean="0"/>
              <a:t> </a:t>
            </a:r>
            <a:endParaRPr lang="en-US" sz="2100" b="1" dirty="0"/>
          </a:p>
        </p:txBody>
      </p:sp>
      <p:sp>
        <p:nvSpPr>
          <p:cNvPr id="12293" name="7 Rectángulo"/>
          <p:cNvSpPr>
            <a:spLocks noChangeArrowheads="1"/>
          </p:cNvSpPr>
          <p:nvPr/>
        </p:nvSpPr>
        <p:spPr bwMode="auto">
          <a:xfrm>
            <a:off x="435762" y="1188831"/>
            <a:ext cx="8929280" cy="3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 b="1" dirty="0"/>
              <a:t>  </a:t>
            </a:r>
            <a:r>
              <a:rPr lang="en-US" sz="1900" b="1" dirty="0" err="1" smtClean="0"/>
              <a:t>Recursos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internos</a:t>
            </a:r>
            <a:r>
              <a:rPr lang="en-US" sz="1900" b="1" dirty="0" smtClean="0"/>
              <a:t> y </a:t>
            </a:r>
            <a:r>
              <a:rPr lang="en-US" sz="1900" b="1" dirty="0" err="1" smtClean="0"/>
              <a:t>externos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gestionados</a:t>
            </a:r>
            <a:r>
              <a:rPr lang="en-US" sz="1900" b="1" dirty="0" smtClean="0"/>
              <a:t> y </a:t>
            </a:r>
            <a:r>
              <a:rPr lang="en-US" sz="1900" b="1" dirty="0" err="1" smtClean="0"/>
              <a:t>totalmente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integrados</a:t>
            </a:r>
            <a:r>
              <a:rPr lang="en-US" sz="1900" b="1" dirty="0" smtClean="0"/>
              <a:t>,   </a:t>
            </a:r>
          </a:p>
          <a:p>
            <a:r>
              <a:rPr lang="en-US" sz="1900" b="1" dirty="0" smtClean="0"/>
              <a:t>   a un </a:t>
            </a:r>
            <a:r>
              <a:rPr lang="en-US" sz="1900" b="1" dirty="0" err="1" smtClean="0"/>
              <a:t>coste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más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bajo</a:t>
            </a:r>
            <a:r>
              <a:rPr lang="en-US" sz="1900" b="1" dirty="0" smtClean="0"/>
              <a:t>,</a:t>
            </a:r>
            <a:endParaRPr lang="en-US" sz="1900" b="1" dirty="0"/>
          </a:p>
          <a:p>
            <a:r>
              <a:rPr lang="es-ES" sz="1900" b="1" dirty="0"/>
              <a:t>   </a:t>
            </a:r>
            <a:r>
              <a:rPr lang="es-ES" sz="1900" b="1" dirty="0" smtClean="0"/>
              <a:t>por eso es mucho mas  que una </a:t>
            </a:r>
            <a:r>
              <a:rPr lang="es-ES" sz="1900" b="1" dirty="0" err="1" smtClean="0"/>
              <a:t>workbench</a:t>
            </a:r>
            <a:r>
              <a:rPr lang="es-ES" sz="1900" b="1" dirty="0" smtClean="0"/>
              <a:t> remoto</a:t>
            </a:r>
            <a:endParaRPr lang="en-U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Disponibilidad de recursos in diferentes mercados laborales</a:t>
            </a:r>
            <a:endParaRPr lang="es-ES" sz="1900" b="1" dirty="0"/>
          </a:p>
          <a:p>
            <a:r>
              <a:rPr lang="es-ES" sz="1900" b="1" dirty="0"/>
              <a:t>   (</a:t>
            </a:r>
            <a:r>
              <a:rPr lang="es-ES" sz="1900" b="1" dirty="0" smtClean="0"/>
              <a:t>internos y externos, especialistas, proveedores)    </a:t>
            </a:r>
            <a:endParaRPr lang="en-U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Proximidad a muchas unidades del negocio</a:t>
            </a:r>
            <a:endParaRPr lang="es-ES" sz="1900" b="1" dirty="0"/>
          </a:p>
          <a:p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Uso de las instalaciones y servicios de la organización local</a:t>
            </a:r>
            <a:endParaRPr lang="en-US" sz="1900" b="1" dirty="0"/>
          </a:p>
          <a:p>
            <a:pPr>
              <a:buFont typeface="Arial" charset="0"/>
              <a:buChar char="•"/>
            </a:pPr>
            <a:endParaRPr lang="es-ES" sz="1900" b="1" dirty="0"/>
          </a:p>
          <a:p>
            <a:pPr>
              <a:buFont typeface="Arial" charset="0"/>
              <a:buChar char="•"/>
            </a:pPr>
            <a:r>
              <a:rPr lang="es-ES" sz="1900" b="1" dirty="0"/>
              <a:t>  </a:t>
            </a:r>
            <a:r>
              <a:rPr lang="es-ES" sz="1900" b="1" dirty="0" smtClean="0"/>
              <a:t>Cobertura de diferentes zonas de tiempo, días festivos, etc.</a:t>
            </a:r>
            <a:endParaRPr lang="es-E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62" y="1486423"/>
            <a:ext cx="7196939" cy="42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2 Rectángulo"/>
          <p:cNvSpPr>
            <a:spLocks noChangeArrowheads="1"/>
          </p:cNvSpPr>
          <p:nvPr/>
        </p:nvSpPr>
        <p:spPr bwMode="auto">
          <a:xfrm>
            <a:off x="435762" y="140317"/>
            <a:ext cx="5392734" cy="4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68" tIns="44184" rIns="88368" bIns="44184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 smtClean="0"/>
              <a:t>Evolución de la plantilla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8775" y="1080575"/>
            <a:ext cx="9001662" cy="539469"/>
          </a:xfrm>
        </p:spPr>
        <p:txBody>
          <a:bodyPr/>
          <a:lstStyle/>
          <a:p>
            <a:r>
              <a:rPr lang="en-US" dirty="0" err="1" smtClean="0"/>
              <a:t>Argumentos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alocación</a:t>
            </a:r>
            <a:r>
              <a:rPr lang="en-US" dirty="0" smtClean="0"/>
              <a:t> de services y </a:t>
            </a:r>
            <a:r>
              <a:rPr lang="en-US" dirty="0" err="1" smtClean="0"/>
              <a:t>recursos</a:t>
            </a:r>
            <a:r>
              <a:rPr lang="en-US" dirty="0" smtClean="0"/>
              <a:t> de BSH-IT in España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60437" y="1800575"/>
            <a:ext cx="8820000" cy="4320000"/>
          </a:xfrm>
        </p:spPr>
        <p:txBody>
          <a:bodyPr/>
          <a:lstStyle/>
          <a:p>
            <a:r>
              <a:rPr lang="en-US" b="1" dirty="0" smtClean="0"/>
              <a:t>España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miembro</a:t>
            </a:r>
            <a:r>
              <a:rPr lang="en-US" b="1" dirty="0" smtClean="0"/>
              <a:t> de la UE </a:t>
            </a:r>
          </a:p>
          <a:p>
            <a:pPr lvl="1"/>
            <a:r>
              <a:rPr lang="en-US" b="1" dirty="0" smtClean="0"/>
              <a:t>No hay </a:t>
            </a:r>
            <a:r>
              <a:rPr lang="en-US" b="1" dirty="0" err="1" smtClean="0"/>
              <a:t>riesgo</a:t>
            </a:r>
            <a:r>
              <a:rPr lang="en-US" b="1" dirty="0" smtClean="0"/>
              <a:t> de </a:t>
            </a:r>
            <a:r>
              <a:rPr lang="en-US" b="1" dirty="0" err="1" smtClean="0"/>
              <a:t>divisa</a:t>
            </a:r>
            <a:endParaRPr lang="en-US" b="1" dirty="0" smtClean="0"/>
          </a:p>
          <a:p>
            <a:pPr lvl="1"/>
            <a:r>
              <a:rPr lang="es-ES" b="1" dirty="0" smtClean="0"/>
              <a:t>No hay restricciones de movilidad</a:t>
            </a:r>
            <a:endParaRPr lang="en-US" b="1" dirty="0" smtClean="0"/>
          </a:p>
          <a:p>
            <a:pPr lvl="1"/>
            <a:r>
              <a:rPr lang="en-US" b="1" dirty="0" err="1" smtClean="0"/>
              <a:t>Seguridad</a:t>
            </a:r>
            <a:r>
              <a:rPr lang="en-US" b="1" dirty="0" smtClean="0"/>
              <a:t> legal </a:t>
            </a:r>
            <a:r>
              <a:rPr lang="en-US" b="1" dirty="0" err="1" smtClean="0"/>
              <a:t>por</a:t>
            </a:r>
            <a:r>
              <a:rPr lang="en-US" b="1" dirty="0" smtClean="0"/>
              <a:t> las </a:t>
            </a:r>
            <a:r>
              <a:rPr lang="en-US" b="1" dirty="0" err="1" smtClean="0"/>
              <a:t>normas</a:t>
            </a:r>
            <a:r>
              <a:rPr lang="en-US" b="1" dirty="0" smtClean="0"/>
              <a:t> de la UE  (</a:t>
            </a:r>
            <a:r>
              <a:rPr lang="en-US" b="1" dirty="0" err="1" smtClean="0"/>
              <a:t>p.ej</a:t>
            </a:r>
            <a:r>
              <a:rPr lang="en-US" b="1" dirty="0" smtClean="0"/>
              <a:t>. </a:t>
            </a:r>
            <a:r>
              <a:rPr lang="en-US" b="1" smtClean="0"/>
              <a:t>protección</a:t>
            </a:r>
            <a:r>
              <a:rPr lang="en-US" b="1" dirty="0" smtClean="0"/>
              <a:t> de </a:t>
            </a:r>
            <a:r>
              <a:rPr lang="en-US" b="1" dirty="0" err="1" smtClean="0"/>
              <a:t>datos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BSH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empresa</a:t>
            </a:r>
            <a:r>
              <a:rPr lang="en-US" b="1" dirty="0" smtClean="0"/>
              <a:t> </a:t>
            </a:r>
            <a:r>
              <a:rPr lang="en-US" b="1" dirty="0" err="1" smtClean="0"/>
              <a:t>atractivo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trabajar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Disponibilidad</a:t>
            </a:r>
            <a:r>
              <a:rPr lang="en-US" b="1" dirty="0" smtClean="0"/>
              <a:t> de </a:t>
            </a:r>
            <a:r>
              <a:rPr lang="en-US" b="1" dirty="0" err="1" smtClean="0"/>
              <a:t>profesionales</a:t>
            </a:r>
            <a:r>
              <a:rPr lang="en-US" b="1" dirty="0" smtClean="0"/>
              <a:t> IT en el </a:t>
            </a:r>
            <a:r>
              <a:rPr lang="en-US" b="1" dirty="0" err="1" smtClean="0"/>
              <a:t>mercado</a:t>
            </a:r>
            <a:r>
              <a:rPr lang="en-US" b="1" dirty="0" smtClean="0"/>
              <a:t> </a:t>
            </a:r>
            <a:r>
              <a:rPr lang="en-US" b="1" dirty="0" err="1" smtClean="0"/>
              <a:t>laboral</a:t>
            </a:r>
            <a:r>
              <a:rPr lang="en-US" b="1" dirty="0" smtClean="0"/>
              <a:t>, </a:t>
            </a:r>
            <a:br>
              <a:rPr lang="en-US" b="1" dirty="0" smtClean="0"/>
            </a:br>
            <a:r>
              <a:rPr lang="en-US" b="1" dirty="0" smtClean="0"/>
              <a:t>a un </a:t>
            </a:r>
            <a:r>
              <a:rPr lang="en-US" b="1" dirty="0" err="1" smtClean="0"/>
              <a:t>precio</a:t>
            </a:r>
            <a:r>
              <a:rPr lang="en-US" b="1" dirty="0" smtClean="0"/>
              <a:t> </a:t>
            </a:r>
            <a:r>
              <a:rPr lang="en-US" b="1" dirty="0" err="1" smtClean="0"/>
              <a:t>muy</a:t>
            </a:r>
            <a:r>
              <a:rPr lang="en-US" b="1" dirty="0" smtClean="0"/>
              <a:t> </a:t>
            </a:r>
            <a:r>
              <a:rPr lang="en-US" b="1" dirty="0" err="1" smtClean="0"/>
              <a:t>competitivo</a:t>
            </a:r>
            <a:r>
              <a:rPr lang="en-US" b="1" dirty="0" smtClean="0"/>
              <a:t> en </a:t>
            </a:r>
            <a:r>
              <a:rPr lang="en-US" b="1" dirty="0" err="1" smtClean="0"/>
              <a:t>comparación</a:t>
            </a:r>
            <a:r>
              <a:rPr lang="en-US" b="1" dirty="0" smtClean="0"/>
              <a:t> con </a:t>
            </a:r>
            <a:r>
              <a:rPr lang="en-US" b="1" dirty="0" err="1" smtClean="0"/>
              <a:t>Alemania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Baja </a:t>
            </a:r>
            <a:r>
              <a:rPr lang="en-US" b="1" dirty="0" err="1" smtClean="0"/>
              <a:t>rotación</a:t>
            </a:r>
            <a:r>
              <a:rPr lang="en-US" b="1" dirty="0" smtClean="0"/>
              <a:t> en la </a:t>
            </a:r>
            <a:r>
              <a:rPr lang="en-US" b="1" dirty="0" err="1" smtClean="0"/>
              <a:t>plantilla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Incrementos</a:t>
            </a:r>
            <a:r>
              <a:rPr lang="en-US" b="1" dirty="0" smtClean="0"/>
              <a:t> </a:t>
            </a:r>
            <a:r>
              <a:rPr lang="en-US" b="1" dirty="0" err="1" smtClean="0"/>
              <a:t>salariales</a:t>
            </a:r>
            <a:r>
              <a:rPr lang="en-US" b="1" dirty="0" smtClean="0"/>
              <a:t> </a:t>
            </a:r>
            <a:r>
              <a:rPr lang="en-US" b="1" dirty="0" err="1" smtClean="0"/>
              <a:t>muy</a:t>
            </a:r>
            <a:r>
              <a:rPr lang="en-US" b="1" dirty="0" smtClean="0"/>
              <a:t> </a:t>
            </a:r>
            <a:r>
              <a:rPr lang="en-US" b="1" dirty="0" err="1" smtClean="0"/>
              <a:t>moderados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satisfacer la demanda creciente de profesionales IT</a:t>
            </a:r>
            <a:br>
              <a:rPr lang="es-ES" dirty="0" smtClean="0"/>
            </a:br>
            <a:r>
              <a:rPr lang="es-ES" dirty="0" smtClean="0"/>
              <a:t>altamente cualificados por parte del grupo, </a:t>
            </a:r>
            <a:br>
              <a:rPr lang="es-ES" dirty="0" smtClean="0"/>
            </a:br>
            <a:r>
              <a:rPr lang="es-ES" dirty="0" smtClean="0"/>
              <a:t>necesitamos: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58775" y="2430575"/>
            <a:ext cx="8821662" cy="3690000"/>
          </a:xfrm>
        </p:spPr>
        <p:txBody>
          <a:bodyPr/>
          <a:lstStyle/>
          <a:p>
            <a:r>
              <a:rPr lang="en-US" b="1" dirty="0" err="1" smtClean="0"/>
              <a:t>Mantener</a:t>
            </a:r>
            <a:r>
              <a:rPr lang="en-US" b="1" dirty="0" smtClean="0"/>
              <a:t> y </a:t>
            </a:r>
            <a:r>
              <a:rPr lang="en-US" b="1" dirty="0" err="1" smtClean="0"/>
              <a:t>desarrollar</a:t>
            </a:r>
            <a:r>
              <a:rPr lang="en-US" b="1" dirty="0" smtClean="0"/>
              <a:t> </a:t>
            </a:r>
            <a:r>
              <a:rPr lang="en-US" b="1" dirty="0" err="1" smtClean="0"/>
              <a:t>nuestros</a:t>
            </a:r>
            <a:r>
              <a:rPr lang="en-US" b="1" dirty="0" smtClean="0"/>
              <a:t> </a:t>
            </a:r>
            <a:r>
              <a:rPr lang="en-US" b="1" dirty="0" err="1" smtClean="0"/>
              <a:t>propios</a:t>
            </a:r>
            <a:r>
              <a:rPr lang="en-US" b="1" dirty="0" smtClean="0"/>
              <a:t> </a:t>
            </a:r>
            <a:r>
              <a:rPr lang="en-US" b="1" dirty="0" err="1" smtClean="0"/>
              <a:t>recursos</a:t>
            </a:r>
            <a:r>
              <a:rPr lang="en-US" b="1" dirty="0" smtClean="0"/>
              <a:t> </a:t>
            </a:r>
            <a:r>
              <a:rPr lang="en-US" b="1" dirty="0" err="1" smtClean="0"/>
              <a:t>existentes</a:t>
            </a:r>
            <a:endParaRPr lang="en-US" b="1" dirty="0" smtClean="0"/>
          </a:p>
          <a:p>
            <a:pPr lvl="1"/>
            <a:r>
              <a:rPr lang="es-ES" sz="1400" b="1" dirty="0" smtClean="0"/>
              <a:t>En nuevas </a:t>
            </a:r>
            <a:r>
              <a:rPr lang="es-ES" sz="1400" b="1" dirty="0" err="1" smtClean="0"/>
              <a:t>tecnologias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En </a:t>
            </a:r>
            <a:r>
              <a:rPr lang="en-US" sz="1400" b="1" dirty="0" err="1" smtClean="0"/>
              <a:t>competencias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personales</a:t>
            </a:r>
            <a:endParaRPr lang="en-US" sz="1400" b="1" dirty="0" smtClean="0"/>
          </a:p>
          <a:p>
            <a:endParaRPr lang="en-US" b="1" dirty="0" smtClean="0"/>
          </a:p>
          <a:p>
            <a:r>
              <a:rPr lang="es-ES" b="1" dirty="0" smtClean="0"/>
              <a:t>Identificar y contratar recursos adicionales,</a:t>
            </a:r>
          </a:p>
          <a:p>
            <a:pPr>
              <a:buNone/>
            </a:pPr>
            <a:r>
              <a:rPr lang="es-ES" b="1" dirty="0" smtClean="0"/>
              <a:t>      internos y externos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Mantener</a:t>
            </a:r>
            <a:r>
              <a:rPr lang="en-US" b="1" dirty="0" smtClean="0"/>
              <a:t> e </a:t>
            </a:r>
            <a:r>
              <a:rPr lang="en-US" b="1" dirty="0" err="1" smtClean="0"/>
              <a:t>incluso</a:t>
            </a:r>
            <a:r>
              <a:rPr lang="en-US" b="1" dirty="0" smtClean="0"/>
              <a:t> </a:t>
            </a:r>
            <a:r>
              <a:rPr lang="en-US" b="1" dirty="0" err="1" smtClean="0"/>
              <a:t>fortalecer</a:t>
            </a:r>
            <a:r>
              <a:rPr lang="en-US" b="1" dirty="0" smtClean="0"/>
              <a:t> </a:t>
            </a:r>
            <a:r>
              <a:rPr lang="en-US" b="1" dirty="0" err="1" smtClean="0"/>
              <a:t>nuestra</a:t>
            </a:r>
            <a:r>
              <a:rPr lang="en-US" b="1" dirty="0" smtClean="0"/>
              <a:t> red de </a:t>
            </a:r>
            <a:r>
              <a:rPr lang="en-US" b="1" dirty="0" err="1" smtClean="0"/>
              <a:t>proveedores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tipo de profesional IT buscamos?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58775" y="2205575"/>
            <a:ext cx="8821662" cy="3915000"/>
          </a:xfrm>
        </p:spPr>
        <p:txBody>
          <a:bodyPr/>
          <a:lstStyle/>
          <a:p>
            <a:r>
              <a:rPr lang="es-ES" b="1" dirty="0" smtClean="0"/>
              <a:t>Alto perfil técnico:</a:t>
            </a:r>
            <a:endParaRPr lang="en-US" b="1" dirty="0" smtClean="0"/>
          </a:p>
          <a:p>
            <a:pPr lvl="1"/>
            <a:r>
              <a:rPr lang="es-ES" sz="1400" b="1" dirty="0" smtClean="0"/>
              <a:t>Para aplicaciones: SAP</a:t>
            </a:r>
            <a:endParaRPr lang="en-US" sz="1400" b="1" dirty="0" smtClean="0"/>
          </a:p>
          <a:p>
            <a:pPr lvl="1"/>
            <a:r>
              <a:rPr lang="es-ES" sz="1400" b="1" dirty="0" smtClean="0"/>
              <a:t>Para tecnología: CITRIX, </a:t>
            </a:r>
            <a:r>
              <a:rPr lang="es-ES" sz="1400" b="1" dirty="0" err="1" smtClean="0"/>
              <a:t>MicroSoft</a:t>
            </a:r>
            <a:r>
              <a:rPr lang="es-ES" sz="1400" b="1" dirty="0" smtClean="0"/>
              <a:t>, AVAYA, etc.</a:t>
            </a:r>
            <a:endParaRPr lang="en-US" sz="1400" b="1" dirty="0" smtClean="0"/>
          </a:p>
          <a:p>
            <a:endParaRPr lang="en-US" b="1" dirty="0" smtClean="0"/>
          </a:p>
          <a:p>
            <a:r>
              <a:rPr lang="es-ES" b="1" dirty="0" smtClean="0"/>
              <a:t>Competencias personales:</a:t>
            </a:r>
          </a:p>
          <a:p>
            <a:pPr>
              <a:buNone/>
            </a:pPr>
            <a:r>
              <a:rPr lang="es-ES" sz="1400" b="1" dirty="0" smtClean="0"/>
              <a:t>          - capacidad de liderazgo</a:t>
            </a:r>
          </a:p>
          <a:p>
            <a:pPr>
              <a:buNone/>
            </a:pPr>
            <a:r>
              <a:rPr lang="es-ES" sz="1400" b="1" dirty="0" smtClean="0"/>
              <a:t>          - dotes de comunicación</a:t>
            </a:r>
          </a:p>
          <a:p>
            <a:pPr>
              <a:buNone/>
            </a:pPr>
            <a:r>
              <a:rPr lang="es-ES" sz="1400" b="1" dirty="0" smtClean="0"/>
              <a:t>          - capacidad de trabajo en equipos internacionales y multiculturales</a:t>
            </a:r>
          </a:p>
          <a:p>
            <a:pPr>
              <a:buNone/>
            </a:pPr>
            <a:r>
              <a:rPr lang="es-ES" sz="1400" b="1" dirty="0" smtClean="0"/>
              <a:t>          - flexibilidad de viajar, estancias de semanas hasta meses en el extranjero</a:t>
            </a:r>
            <a:endParaRPr lang="en-US" sz="1400" b="1" dirty="0" smtClean="0"/>
          </a:p>
          <a:p>
            <a:pPr>
              <a:buNone/>
            </a:pPr>
            <a:r>
              <a:rPr lang="es-ES" b="1" dirty="0" smtClean="0"/>
              <a:t>    </a:t>
            </a:r>
            <a:endParaRPr lang="en-US" b="1" dirty="0" smtClean="0"/>
          </a:p>
          <a:p>
            <a:r>
              <a:rPr lang="es-ES" b="1" dirty="0" smtClean="0"/>
              <a:t>Conocimiento de idiomas:</a:t>
            </a:r>
          </a:p>
          <a:p>
            <a:pPr>
              <a:buNone/>
            </a:pPr>
            <a:r>
              <a:rPr lang="es-ES" sz="1400" b="1" dirty="0" smtClean="0"/>
              <a:t>          - Inglés imprescindible</a:t>
            </a:r>
          </a:p>
          <a:p>
            <a:pPr>
              <a:buNone/>
            </a:pPr>
            <a:r>
              <a:rPr lang="es-ES" sz="1400" b="1" dirty="0" smtClean="0"/>
              <a:t>          - Alemán recomendable</a:t>
            </a:r>
            <a:endParaRPr lang="en-US" sz="14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a typeface="ＭＳ Ｐゴシック" pitchFamily="34" charset="-128"/>
              </a:rPr>
              <a:t>BSH 2013 en un vistazo</a:t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46" name="Textfeld 22"/>
          <p:cNvSpPr txBox="1">
            <a:spLocks noChangeArrowheads="1"/>
          </p:cNvSpPr>
          <p:nvPr/>
        </p:nvSpPr>
        <p:spPr bwMode="auto">
          <a:xfrm>
            <a:off x="358775" y="6002338"/>
            <a:ext cx="29654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A 31 de diciembre de </a:t>
            </a:r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5757292" y="1622425"/>
            <a:ext cx="3431158" cy="4495800"/>
            <a:chOff x="5757292" y="1622425"/>
            <a:chExt cx="3431158" cy="4495800"/>
          </a:xfrm>
        </p:grpSpPr>
        <p:sp>
          <p:nvSpPr>
            <p:cNvPr id="35" name="Rechteck 9"/>
            <p:cNvSpPr/>
            <p:nvPr/>
          </p:nvSpPr>
          <p:spPr bwMode="auto">
            <a:xfrm>
              <a:off x="5757863" y="3998913"/>
              <a:ext cx="3425825" cy="2119312"/>
            </a:xfrm>
            <a:custGeom>
              <a:avLst/>
              <a:gdLst>
                <a:gd name="connsiteX0" fmla="*/ 0 w 3070800"/>
                <a:gd name="connsiteY0" fmla="*/ 0 h 1630514"/>
                <a:gd name="connsiteX1" fmla="*/ 289 w 3070800"/>
                <a:gd name="connsiteY1" fmla="*/ 0 h 1630514"/>
                <a:gd name="connsiteX2" fmla="*/ 289 w 3070800"/>
                <a:gd name="connsiteY2" fmla="*/ 110365 h 1630514"/>
                <a:gd name="connsiteX3" fmla="*/ 1535400 w 3070800"/>
                <a:gd name="connsiteY3" fmla="*/ 485660 h 1630514"/>
                <a:gd name="connsiteX4" fmla="*/ 3070512 w 3070800"/>
                <a:gd name="connsiteY4" fmla="*/ 110365 h 1630514"/>
                <a:gd name="connsiteX5" fmla="*/ 3070512 w 3070800"/>
                <a:gd name="connsiteY5" fmla="*/ 0 h 1630514"/>
                <a:gd name="connsiteX6" fmla="*/ 3070800 w 3070800"/>
                <a:gd name="connsiteY6" fmla="*/ 1630514 h 1630514"/>
                <a:gd name="connsiteX7" fmla="*/ 0 w 3070800"/>
                <a:gd name="connsiteY7" fmla="*/ 1630514 h 1630514"/>
                <a:gd name="connsiteX8" fmla="*/ 0 w 3070800"/>
                <a:gd name="connsiteY8" fmla="*/ 0 h 1630514"/>
                <a:gd name="connsiteX0" fmla="*/ 0 w 3070800"/>
                <a:gd name="connsiteY0" fmla="*/ 0 h 1630514"/>
                <a:gd name="connsiteX1" fmla="*/ 289 w 3070800"/>
                <a:gd name="connsiteY1" fmla="*/ 0 h 1630514"/>
                <a:gd name="connsiteX2" fmla="*/ 289 w 3070800"/>
                <a:gd name="connsiteY2" fmla="*/ 110365 h 1630514"/>
                <a:gd name="connsiteX3" fmla="*/ 1535400 w 3070800"/>
                <a:gd name="connsiteY3" fmla="*/ 485660 h 1630514"/>
                <a:gd name="connsiteX4" fmla="*/ 3070512 w 3070800"/>
                <a:gd name="connsiteY4" fmla="*/ 110365 h 1630514"/>
                <a:gd name="connsiteX5" fmla="*/ 3070800 w 3070800"/>
                <a:gd name="connsiteY5" fmla="*/ 1630514 h 1630514"/>
                <a:gd name="connsiteX6" fmla="*/ 0 w 3070800"/>
                <a:gd name="connsiteY6" fmla="*/ 1630514 h 1630514"/>
                <a:gd name="connsiteX7" fmla="*/ 0 w 3070800"/>
                <a:gd name="connsiteY7" fmla="*/ 0 h 1630514"/>
                <a:gd name="connsiteX0" fmla="*/ 0 w 3070800"/>
                <a:gd name="connsiteY0" fmla="*/ 1630514 h 1630514"/>
                <a:gd name="connsiteX1" fmla="*/ 289 w 3070800"/>
                <a:gd name="connsiteY1" fmla="*/ 0 h 1630514"/>
                <a:gd name="connsiteX2" fmla="*/ 289 w 3070800"/>
                <a:gd name="connsiteY2" fmla="*/ 110365 h 1630514"/>
                <a:gd name="connsiteX3" fmla="*/ 1535400 w 3070800"/>
                <a:gd name="connsiteY3" fmla="*/ 485660 h 1630514"/>
                <a:gd name="connsiteX4" fmla="*/ 3070512 w 3070800"/>
                <a:gd name="connsiteY4" fmla="*/ 110365 h 1630514"/>
                <a:gd name="connsiteX5" fmla="*/ 3070800 w 3070800"/>
                <a:gd name="connsiteY5" fmla="*/ 1630514 h 1630514"/>
                <a:gd name="connsiteX6" fmla="*/ 0 w 3070800"/>
                <a:gd name="connsiteY6" fmla="*/ 1630514 h 1630514"/>
                <a:gd name="connsiteX0" fmla="*/ 295356 w 3366156"/>
                <a:gd name="connsiteY0" fmla="*/ 1520149 h 1520149"/>
                <a:gd name="connsiteX1" fmla="*/ 295645 w 3366156"/>
                <a:gd name="connsiteY1" fmla="*/ 0 h 1520149"/>
                <a:gd name="connsiteX2" fmla="*/ 1830756 w 3366156"/>
                <a:gd name="connsiteY2" fmla="*/ 375295 h 1520149"/>
                <a:gd name="connsiteX3" fmla="*/ 3365868 w 3366156"/>
                <a:gd name="connsiteY3" fmla="*/ 0 h 1520149"/>
                <a:gd name="connsiteX4" fmla="*/ 3366156 w 3366156"/>
                <a:gd name="connsiteY4" fmla="*/ 1520149 h 1520149"/>
                <a:gd name="connsiteX5" fmla="*/ 295356 w 3366156"/>
                <a:gd name="connsiteY5" fmla="*/ 1520149 h 1520149"/>
                <a:gd name="connsiteX0" fmla="*/ 227088 w 3297888"/>
                <a:gd name="connsiteY0" fmla="*/ 1520149 h 1520149"/>
                <a:gd name="connsiteX1" fmla="*/ 227377 w 3297888"/>
                <a:gd name="connsiteY1" fmla="*/ 0 h 1520149"/>
                <a:gd name="connsiteX2" fmla="*/ 1762488 w 3297888"/>
                <a:gd name="connsiteY2" fmla="*/ 375295 h 1520149"/>
                <a:gd name="connsiteX3" fmla="*/ 3297600 w 3297888"/>
                <a:gd name="connsiteY3" fmla="*/ 0 h 1520149"/>
                <a:gd name="connsiteX4" fmla="*/ 3297888 w 3297888"/>
                <a:gd name="connsiteY4" fmla="*/ 1520149 h 1520149"/>
                <a:gd name="connsiteX5" fmla="*/ 227088 w 3297888"/>
                <a:gd name="connsiteY5" fmla="*/ 1520149 h 1520149"/>
                <a:gd name="connsiteX0" fmla="*/ 0 w 3070800"/>
                <a:gd name="connsiteY0" fmla="*/ 1520149 h 1520149"/>
                <a:gd name="connsiteX1" fmla="*/ 289 w 3070800"/>
                <a:gd name="connsiteY1" fmla="*/ 0 h 1520149"/>
                <a:gd name="connsiteX2" fmla="*/ 1535400 w 3070800"/>
                <a:gd name="connsiteY2" fmla="*/ 375295 h 1520149"/>
                <a:gd name="connsiteX3" fmla="*/ 3070512 w 3070800"/>
                <a:gd name="connsiteY3" fmla="*/ 0 h 1520149"/>
                <a:gd name="connsiteX4" fmla="*/ 3070800 w 3070800"/>
                <a:gd name="connsiteY4" fmla="*/ 1520149 h 1520149"/>
                <a:gd name="connsiteX5" fmla="*/ 0 w 3070800"/>
                <a:gd name="connsiteY5" fmla="*/ 1520149 h 152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800" h="1520149">
                  <a:moveTo>
                    <a:pt x="0" y="1520149"/>
                  </a:moveTo>
                  <a:cubicBezTo>
                    <a:pt x="8948" y="1514441"/>
                    <a:pt x="1564" y="309"/>
                    <a:pt x="289" y="0"/>
                  </a:cubicBezTo>
                  <a:lnTo>
                    <a:pt x="1535400" y="375295"/>
                  </a:lnTo>
                  <a:lnTo>
                    <a:pt x="3070512" y="0"/>
                  </a:lnTo>
                  <a:lnTo>
                    <a:pt x="3070800" y="1520149"/>
                  </a:lnTo>
                  <a:lnTo>
                    <a:pt x="0" y="1520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36" name="Rechteck 15"/>
            <p:cNvSpPr/>
            <p:nvPr/>
          </p:nvSpPr>
          <p:spPr bwMode="auto">
            <a:xfrm>
              <a:off x="5757575" y="1622425"/>
              <a:ext cx="1628775" cy="2703513"/>
            </a:xfrm>
            <a:custGeom>
              <a:avLst/>
              <a:gdLst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0 w 1466714"/>
                <a:gd name="connsiteY3" fmla="*/ 2014537 h 2014537"/>
                <a:gd name="connsiteX4" fmla="*/ 0 w 1466714"/>
                <a:gd name="connsiteY4" fmla="*/ 0 h 2014537"/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0 w 1466714"/>
                <a:gd name="connsiteY3" fmla="*/ 1522412 h 2014537"/>
                <a:gd name="connsiteX4" fmla="*/ 0 w 1466714"/>
                <a:gd name="connsiteY4" fmla="*/ 0 h 2014537"/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3175 w 1466714"/>
                <a:gd name="connsiteY3" fmla="*/ 1639887 h 2014537"/>
                <a:gd name="connsiteX4" fmla="*/ 0 w 1466714"/>
                <a:gd name="connsiteY4" fmla="*/ 0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714" h="2014537">
                  <a:moveTo>
                    <a:pt x="0" y="0"/>
                  </a:moveTo>
                  <a:lnTo>
                    <a:pt x="1466714" y="0"/>
                  </a:lnTo>
                  <a:lnTo>
                    <a:pt x="1466714" y="2014537"/>
                  </a:lnTo>
                  <a:lnTo>
                    <a:pt x="3175" y="1639887"/>
                  </a:lnTo>
                  <a:cubicBezTo>
                    <a:pt x="2117" y="1093258"/>
                    <a:pt x="1058" y="546629"/>
                    <a:pt x="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de-DE" dirty="0"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37" name="Rechteck 15"/>
            <p:cNvSpPr/>
            <p:nvPr/>
          </p:nvSpPr>
          <p:spPr bwMode="auto">
            <a:xfrm flipH="1">
              <a:off x="7559675" y="1622425"/>
              <a:ext cx="1628775" cy="2703513"/>
            </a:xfrm>
            <a:custGeom>
              <a:avLst/>
              <a:gdLst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0 w 1466714"/>
                <a:gd name="connsiteY3" fmla="*/ 2014537 h 2014537"/>
                <a:gd name="connsiteX4" fmla="*/ 0 w 1466714"/>
                <a:gd name="connsiteY4" fmla="*/ 0 h 2014537"/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0 w 1466714"/>
                <a:gd name="connsiteY3" fmla="*/ 1522412 h 2014537"/>
                <a:gd name="connsiteX4" fmla="*/ 0 w 1466714"/>
                <a:gd name="connsiteY4" fmla="*/ 0 h 2014537"/>
                <a:gd name="connsiteX0" fmla="*/ 0 w 1466714"/>
                <a:gd name="connsiteY0" fmla="*/ 0 h 2014537"/>
                <a:gd name="connsiteX1" fmla="*/ 1466714 w 1466714"/>
                <a:gd name="connsiteY1" fmla="*/ 0 h 2014537"/>
                <a:gd name="connsiteX2" fmla="*/ 1466714 w 1466714"/>
                <a:gd name="connsiteY2" fmla="*/ 2014537 h 2014537"/>
                <a:gd name="connsiteX3" fmla="*/ 3175 w 1466714"/>
                <a:gd name="connsiteY3" fmla="*/ 1639887 h 2014537"/>
                <a:gd name="connsiteX4" fmla="*/ 0 w 1466714"/>
                <a:gd name="connsiteY4" fmla="*/ 0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714" h="2014537">
                  <a:moveTo>
                    <a:pt x="0" y="0"/>
                  </a:moveTo>
                  <a:lnTo>
                    <a:pt x="1466714" y="0"/>
                  </a:lnTo>
                  <a:lnTo>
                    <a:pt x="1466714" y="2014537"/>
                  </a:lnTo>
                  <a:lnTo>
                    <a:pt x="3175" y="1639887"/>
                  </a:lnTo>
                  <a:cubicBezTo>
                    <a:pt x="2117" y="1093258"/>
                    <a:pt x="1058" y="546629"/>
                    <a:pt x="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0" name="Textfeld 15"/>
            <p:cNvSpPr txBox="1">
              <a:spLocks noChangeArrowheads="1"/>
            </p:cNvSpPr>
            <p:nvPr/>
          </p:nvSpPr>
          <p:spPr bwMode="auto">
            <a:xfrm>
              <a:off x="5757292" y="5402263"/>
              <a:ext cx="3418459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200"/>
                </a:spcAft>
              </a:pPr>
              <a:r>
                <a:rPr lang="es-ES" sz="1100" b="1"/>
                <a:t>BSH Bosch y Siemens Hausgeräte GmbH</a:t>
              </a:r>
            </a:p>
            <a:p>
              <a:pPr algn="ctr">
                <a:spcBef>
                  <a:spcPts val="100"/>
                </a:spcBef>
                <a:spcAft>
                  <a:spcPts val="200"/>
                </a:spcAft>
              </a:pPr>
              <a:r>
                <a:rPr lang="es-ES" sz="1000"/>
                <a:t>Fundada en 1967</a:t>
              </a:r>
            </a:p>
          </p:txBody>
        </p:sp>
        <p:pic>
          <p:nvPicPr>
            <p:cNvPr id="43" name="Picture 2" descr="\\NAS\INSCALE_aktuelle_Projekte\BSH\13-0430_JahresPK+Zahlen+Fakten\Neue Dateien\Material\200px-BSH_Bosch_und_Siemens_Hausgeräte_logo.sv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02087" y="4727605"/>
              <a:ext cx="1680891" cy="520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feld 13"/>
            <p:cNvSpPr txBox="1">
              <a:spLocks noChangeArrowheads="1"/>
            </p:cNvSpPr>
            <p:nvPr/>
          </p:nvSpPr>
          <p:spPr bwMode="auto">
            <a:xfrm>
              <a:off x="5762056" y="2652096"/>
              <a:ext cx="16198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Robert Bosch GmbH</a:t>
              </a:r>
            </a:p>
          </p:txBody>
        </p:sp>
        <p:sp>
          <p:nvSpPr>
            <p:cNvPr id="52" name="Textfeld 14"/>
            <p:cNvSpPr txBox="1">
              <a:spLocks noChangeArrowheads="1"/>
            </p:cNvSpPr>
            <p:nvPr/>
          </p:nvSpPr>
          <p:spPr bwMode="auto">
            <a:xfrm>
              <a:off x="7565744" y="2652096"/>
              <a:ext cx="16166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Siemens AG</a:t>
              </a:r>
            </a:p>
          </p:txBody>
        </p:sp>
        <p:sp>
          <p:nvSpPr>
            <p:cNvPr id="53" name="Textfeld 16"/>
            <p:cNvSpPr txBox="1">
              <a:spLocks noChangeArrowheads="1"/>
            </p:cNvSpPr>
            <p:nvPr/>
          </p:nvSpPr>
          <p:spPr bwMode="auto">
            <a:xfrm>
              <a:off x="5757292" y="3340938"/>
              <a:ext cx="16293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50%</a:t>
              </a:r>
            </a:p>
          </p:txBody>
        </p:sp>
        <p:sp>
          <p:nvSpPr>
            <p:cNvPr id="54" name="Textfeld 17"/>
            <p:cNvSpPr txBox="1">
              <a:spLocks noChangeArrowheads="1"/>
            </p:cNvSpPr>
            <p:nvPr/>
          </p:nvSpPr>
          <p:spPr bwMode="auto">
            <a:xfrm>
              <a:off x="7565745" y="3340938"/>
              <a:ext cx="16166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50%</a:t>
              </a:r>
            </a:p>
          </p:txBody>
        </p:sp>
        <p:pic>
          <p:nvPicPr>
            <p:cNvPr id="55" name="Picture 2" descr="logo_sieme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25" t="-10902" r="-2525" b="-10902"/>
            <a:stretch>
              <a:fillRect/>
            </a:stretch>
          </p:blipFill>
          <p:spPr bwMode="auto">
            <a:xfrm>
              <a:off x="7650393" y="2070575"/>
              <a:ext cx="1447339" cy="26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00_BOSCH_logo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6037" y="2032666"/>
              <a:ext cx="1411851" cy="34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D7298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"/>
          <p:cNvSpPr/>
          <p:nvPr/>
        </p:nvSpPr>
        <p:spPr>
          <a:xfrm>
            <a:off x="358776" y="1702284"/>
            <a:ext cx="514440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Líder del mercado en Europa; nº 3 del mundo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8775" y="2166922"/>
            <a:ext cx="514440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Ingresos por ventas: 10.500 millones de Euros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58775" y="2631560"/>
            <a:ext cx="514440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Empleados en todo el mundo: más de 50.000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58775" y="3096198"/>
            <a:ext cx="514440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BSH es Top </a:t>
            </a:r>
            <a:r>
              <a:rPr lang="es-ES" sz="1400" dirty="0" err="1">
                <a:ea typeface="ＭＳ Ｐゴシック" pitchFamily="34" charset="-128"/>
              </a:rPr>
              <a:t>Employer</a:t>
            </a:r>
            <a:r>
              <a:rPr lang="es-ES" sz="1400" dirty="0">
                <a:ea typeface="ＭＳ Ｐゴシック" pitchFamily="34" charset="-128"/>
              </a:rPr>
              <a:t> en varios países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8775" y="3560836"/>
            <a:ext cx="316464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Gasto en I+D: </a:t>
            </a:r>
            <a:r>
              <a:rPr lang="es-ES" sz="1400" dirty="0" smtClean="0">
                <a:ea typeface="ＭＳ Ｐゴシック" pitchFamily="34" charset="-128"/>
              </a:rPr>
              <a:t>334 </a:t>
            </a:r>
            <a:r>
              <a:rPr lang="es-ES" sz="1400" dirty="0">
                <a:ea typeface="ＭＳ Ｐゴシック" pitchFamily="34" charset="-128"/>
              </a:rPr>
              <a:t>millones de Euros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58776" y="4025474"/>
            <a:ext cx="51444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Aprox. </a:t>
            </a:r>
            <a:r>
              <a:rPr lang="es-ES" sz="1400" dirty="0" smtClean="0">
                <a:ea typeface="ＭＳ Ｐゴシック" pitchFamily="34" charset="-128"/>
              </a:rPr>
              <a:t>3.100 </a:t>
            </a:r>
            <a:r>
              <a:rPr lang="es-ES" sz="1400" dirty="0">
                <a:ea typeface="ＭＳ Ｐゴシック" pitchFamily="34" charset="-128"/>
              </a:rPr>
              <a:t>especialistas en I+D en la red de desarrollo y producción internacional de BSH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58776" y="4684011"/>
            <a:ext cx="51444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Servicio al Cliente: aprox. 7.000 especialistas en 50 países</a:t>
            </a:r>
          </a:p>
        </p:txBody>
      </p:sp>
      <p:cxnSp>
        <p:nvCxnSpPr>
          <p:cNvPr id="59" name="58 Conector recto"/>
          <p:cNvCxnSpPr/>
          <p:nvPr/>
        </p:nvCxnSpPr>
        <p:spPr bwMode="auto">
          <a:xfrm>
            <a:off x="358776" y="2077719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 bwMode="auto">
          <a:xfrm>
            <a:off x="358776" y="2542357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 bwMode="auto">
          <a:xfrm>
            <a:off x="358776" y="3006995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 bwMode="auto">
          <a:xfrm>
            <a:off x="358776" y="3471633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 bwMode="auto">
          <a:xfrm>
            <a:off x="358776" y="3936271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 bwMode="auto">
          <a:xfrm>
            <a:off x="358776" y="4594808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 bwMode="auto">
          <a:xfrm>
            <a:off x="358775" y="5911880"/>
            <a:ext cx="5142863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 bwMode="auto">
          <a:xfrm>
            <a:off x="358776" y="1613081"/>
            <a:ext cx="5142863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 bwMode="auto">
          <a:xfrm>
            <a:off x="358776" y="5059446"/>
            <a:ext cx="514286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Rectángulo"/>
          <p:cNvSpPr/>
          <p:nvPr/>
        </p:nvSpPr>
        <p:spPr>
          <a:xfrm>
            <a:off x="358776" y="5148649"/>
            <a:ext cx="51444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ea typeface="ＭＳ Ｐゴシック" pitchFamily="34" charset="-128"/>
              </a:rPr>
              <a:t>Su porfolio incluye los aparatos más </a:t>
            </a:r>
            <a:r>
              <a:rPr lang="es-ES" sz="1400" dirty="0" smtClean="0">
                <a:ea typeface="ＭＳ Ｐゴシック" pitchFamily="34" charset="-128"/>
              </a:rPr>
              <a:t>eficientes energéticamente </a:t>
            </a:r>
            <a:r>
              <a:rPr lang="es-ES" sz="1400" dirty="0">
                <a:ea typeface="ＭＳ Ｐゴシック" pitchFamily="34" charset="-128"/>
              </a:rPr>
              <a:t>del mercado; </a:t>
            </a:r>
            <a:r>
              <a:rPr lang="es-ES" sz="1400" dirty="0" smtClean="0">
                <a:ea typeface="ＭＳ Ｐゴシック" pitchFamily="34" charset="-128"/>
              </a:rPr>
              <a:t>confirmado </a:t>
            </a:r>
            <a:r>
              <a:rPr lang="es-ES" sz="1400" dirty="0">
                <a:ea typeface="ＭＳ Ｐゴシック" pitchFamily="34" charset="-128"/>
              </a:rPr>
              <a:t>anualmente por auditores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¿Donde buscamos?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58775" y="2205575"/>
            <a:ext cx="8821662" cy="3915000"/>
          </a:xfrm>
        </p:spPr>
        <p:txBody>
          <a:bodyPr/>
          <a:lstStyle/>
          <a:p>
            <a:r>
              <a:rPr lang="es-ES" b="1" dirty="0" err="1" smtClean="0"/>
              <a:t>InfoJobs</a:t>
            </a:r>
            <a:endParaRPr lang="en-US" sz="1400" b="1" dirty="0" smtClean="0"/>
          </a:p>
          <a:p>
            <a:endParaRPr lang="en-US" b="1" dirty="0" smtClean="0"/>
          </a:p>
          <a:p>
            <a:r>
              <a:rPr lang="es-ES" b="1" dirty="0" err="1" smtClean="0"/>
              <a:t>LinkedIn</a:t>
            </a:r>
            <a:endParaRPr lang="es-ES" b="1" dirty="0" smtClean="0"/>
          </a:p>
          <a:p>
            <a:endParaRPr lang="es-ES" sz="1400" b="1" dirty="0" smtClean="0"/>
          </a:p>
          <a:p>
            <a:r>
              <a:rPr lang="es-ES" b="1" dirty="0" smtClean="0"/>
              <a:t>Contactos personales</a:t>
            </a:r>
            <a:endParaRPr lang="en-US" b="1" dirty="0" smtClean="0"/>
          </a:p>
          <a:p>
            <a:pPr>
              <a:buNone/>
            </a:pPr>
            <a:r>
              <a:rPr lang="es-ES" b="1" dirty="0" smtClean="0"/>
              <a:t>    </a:t>
            </a:r>
            <a:endParaRPr lang="en-US" b="1" dirty="0" smtClean="0"/>
          </a:p>
          <a:p>
            <a:r>
              <a:rPr lang="es-ES" b="1" dirty="0" smtClean="0"/>
              <a:t>Proveedores</a:t>
            </a:r>
          </a:p>
          <a:p>
            <a:endParaRPr lang="es-ES" sz="1400" b="1" dirty="0" smtClean="0"/>
          </a:p>
          <a:p>
            <a:r>
              <a:rPr lang="es-ES" b="1" dirty="0" smtClean="0"/>
              <a:t>Promoción interna de otras áreas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¿Problemas encontrados?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54088" y="2205575"/>
            <a:ext cx="8821662" cy="3915000"/>
          </a:xfrm>
        </p:spPr>
        <p:txBody>
          <a:bodyPr/>
          <a:lstStyle/>
          <a:p>
            <a:r>
              <a:rPr lang="es-ES" sz="1800" b="1" dirty="0" smtClean="0"/>
              <a:t>El problema principal es la </a:t>
            </a:r>
            <a:r>
              <a:rPr lang="es-ES" sz="1800" b="1" i="1" dirty="0" smtClean="0"/>
              <a:t>combinación</a:t>
            </a:r>
            <a:r>
              <a:rPr lang="es-ES" sz="1800" b="1" dirty="0" smtClean="0"/>
              <a:t> entre </a:t>
            </a:r>
          </a:p>
          <a:p>
            <a:endParaRPr lang="es-ES" b="1" dirty="0" smtClean="0"/>
          </a:p>
          <a:p>
            <a:r>
              <a:rPr lang="es-ES" b="1" dirty="0" smtClean="0"/>
              <a:t>       el alto perfil técnico, </a:t>
            </a:r>
          </a:p>
          <a:p>
            <a:endParaRPr lang="es-ES" b="1" dirty="0" smtClean="0"/>
          </a:p>
          <a:p>
            <a:r>
              <a:rPr lang="es-ES" b="1" dirty="0" smtClean="0"/>
              <a:t>y</a:t>
            </a:r>
          </a:p>
          <a:p>
            <a:endParaRPr lang="es-ES" b="1" dirty="0" smtClean="0"/>
          </a:p>
          <a:p>
            <a:r>
              <a:rPr lang="es-ES" b="1" dirty="0" smtClean="0"/>
              <a:t>       las competencias personales</a:t>
            </a:r>
          </a:p>
          <a:p>
            <a:endParaRPr lang="es-ES" b="1" dirty="0" smtClean="0"/>
          </a:p>
          <a:p>
            <a:r>
              <a:rPr lang="es-ES" b="1" dirty="0" smtClean="0"/>
              <a:t>y</a:t>
            </a:r>
          </a:p>
          <a:p>
            <a:endParaRPr lang="es-ES" b="1" dirty="0" smtClean="0"/>
          </a:p>
          <a:p>
            <a:r>
              <a:rPr lang="es-ES" b="1" dirty="0" smtClean="0"/>
              <a:t>         el conocimiento de idiomas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sh3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368550"/>
            <a:ext cx="5651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BSH de exportador alemán a nº 3 del mundo</a:t>
            </a:r>
          </a:p>
        </p:txBody>
      </p:sp>
      <p:cxnSp>
        <p:nvCxnSpPr>
          <p:cNvPr id="17" name="Straight Connector 53"/>
          <p:cNvCxnSpPr/>
          <p:nvPr/>
        </p:nvCxnSpPr>
        <p:spPr>
          <a:xfrm>
            <a:off x="3016490" y="1630363"/>
            <a:ext cx="0" cy="448586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4"/>
          <p:cNvCxnSpPr/>
          <p:nvPr/>
        </p:nvCxnSpPr>
        <p:spPr>
          <a:xfrm>
            <a:off x="5637563" y="1630363"/>
            <a:ext cx="0" cy="448586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3315427" y="4036189"/>
            <a:ext cx="2023200" cy="626701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>
            <a:defPPr>
              <a:defRPr lang="de-DE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13 fábricas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b="0" dirty="0" smtClean="0">
                <a:solidFill>
                  <a:schemeClr val="tx1"/>
                </a:solidFill>
              </a:rPr>
              <a:t>en Alemania, Grecia y  España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20" name="Content Placeholder 2_"/>
          <p:cNvSpPr txBox="1">
            <a:spLocks/>
          </p:cNvSpPr>
          <p:nvPr/>
        </p:nvSpPr>
        <p:spPr>
          <a:xfrm>
            <a:off x="3531812" y="3624433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smtClean="0">
                <a:solidFill>
                  <a:srgbClr val="0050A5"/>
                </a:solidFill>
                <a:latin typeface="+mj-lt"/>
              </a:rPr>
              <a:t>1990</a:t>
            </a:r>
            <a:endParaRPr lang="es-ES" sz="2000">
              <a:solidFill>
                <a:srgbClr val="0050A5"/>
              </a:solidFill>
              <a:latin typeface="+mj-lt"/>
            </a:endParaRPr>
          </a:p>
        </p:txBody>
      </p:sp>
      <p:cxnSp>
        <p:nvCxnSpPr>
          <p:cNvPr id="21" name="20 Conector recto"/>
          <p:cNvCxnSpPr/>
          <p:nvPr/>
        </p:nvCxnSpPr>
        <p:spPr bwMode="auto">
          <a:xfrm>
            <a:off x="3314927" y="4924095"/>
            <a:ext cx="2023200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ontent Placeholder 2__"/>
          <p:cNvSpPr txBox="1">
            <a:spLocks/>
          </p:cNvSpPr>
          <p:nvPr/>
        </p:nvSpPr>
        <p:spPr>
          <a:xfrm>
            <a:off x="694854" y="4036189"/>
            <a:ext cx="2023200" cy="442035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200" b="1" dirty="0" smtClean="0">
                <a:solidFill>
                  <a:schemeClr val="tx1"/>
                </a:solidFill>
                <a:latin typeface="+mj-lt"/>
              </a:rPr>
              <a:t>3 fábricas</a:t>
            </a:r>
            <a:br>
              <a:rPr lang="es-ES" sz="1200" b="1" dirty="0" smtClean="0">
                <a:solidFill>
                  <a:schemeClr val="tx1"/>
                </a:solidFill>
                <a:latin typeface="+mj-lt"/>
              </a:rPr>
            </a:b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in Alemania</a:t>
            </a:r>
            <a:endParaRPr lang="es-E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Content Placeholder 2___"/>
          <p:cNvSpPr txBox="1">
            <a:spLocks/>
          </p:cNvSpPr>
          <p:nvPr/>
        </p:nvSpPr>
        <p:spPr>
          <a:xfrm>
            <a:off x="911239" y="3624433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 smtClean="0">
                <a:solidFill>
                  <a:srgbClr val="0050A5"/>
                </a:solidFill>
                <a:latin typeface="+mj-lt"/>
              </a:rPr>
              <a:t>1967</a:t>
            </a:r>
            <a:endParaRPr lang="es-ES" sz="20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24" name="Rectangle 42"/>
          <p:cNvSpPr/>
          <p:nvPr/>
        </p:nvSpPr>
        <p:spPr>
          <a:xfrm>
            <a:off x="694854" y="3493007"/>
            <a:ext cx="2023200" cy="85706"/>
          </a:xfrm>
          <a:prstGeom prst="rect">
            <a:avLst/>
          </a:prstGeom>
          <a:solidFill>
            <a:srgbClr val="0050A5"/>
          </a:solidFill>
          <a:ln w="6350" cap="flat" cmpd="sng" algn="ctr">
            <a:solidFill>
              <a:srgbClr val="0050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endParaRPr lang="es-ES">
              <a:ea typeface="ＭＳ Ｐゴシック" charset="0"/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694854" y="4924095"/>
            <a:ext cx="2023200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ontent Placeholder 2____"/>
          <p:cNvSpPr txBox="1">
            <a:spLocks/>
          </p:cNvSpPr>
          <p:nvPr/>
        </p:nvSpPr>
        <p:spPr>
          <a:xfrm>
            <a:off x="694854" y="4971720"/>
            <a:ext cx="2023200" cy="931125"/>
          </a:xfrm>
          <a:prstGeom prst="rect">
            <a:avLst/>
          </a:prstGeom>
        </p:spPr>
        <p:txBody>
          <a:bodyPr vert="horz" wrap="square" lIns="0" tIns="108000" rIns="0" bIns="108000" rtlCol="0">
            <a:spAutoFit/>
          </a:bodyPr>
          <a:lstStyle>
            <a:defPPr>
              <a:defRPr lang="de-DE"/>
            </a:defPPr>
            <a:lvl1pPr marL="182563" indent="-182563" defTabSz="91440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Empresas	7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Empleados	14.000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Ingresos	500 </a:t>
            </a:r>
            <a:r>
              <a:rPr lang="es-ES" sz="1100" dirty="0" err="1" smtClean="0">
                <a:solidFill>
                  <a:schemeClr val="tx1"/>
                </a:solidFill>
              </a:rPr>
              <a:t>mill</a:t>
            </a:r>
            <a:r>
              <a:rPr lang="es-ES" sz="1100" dirty="0" smtClean="0">
                <a:solidFill>
                  <a:schemeClr val="tx1"/>
                </a:solidFill>
              </a:rPr>
              <a:t>. Euros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27" name="Rectangle 42_"/>
          <p:cNvSpPr/>
          <p:nvPr/>
        </p:nvSpPr>
        <p:spPr>
          <a:xfrm>
            <a:off x="5936000" y="3493007"/>
            <a:ext cx="2923200" cy="85706"/>
          </a:xfrm>
          <a:prstGeom prst="rect">
            <a:avLst/>
          </a:prstGeom>
          <a:solidFill>
            <a:srgbClr val="0050A5"/>
          </a:solidFill>
          <a:ln w="6350" cap="flat" cmpd="sng" algn="ctr">
            <a:solidFill>
              <a:srgbClr val="0050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28" name="Content Placeholder 2_____"/>
          <p:cNvSpPr txBox="1">
            <a:spLocks/>
          </p:cNvSpPr>
          <p:nvPr/>
        </p:nvSpPr>
        <p:spPr>
          <a:xfrm>
            <a:off x="6601426" y="3624433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 smtClean="0">
                <a:solidFill>
                  <a:srgbClr val="0050A5"/>
                </a:solidFill>
                <a:latin typeface="+mj-lt"/>
              </a:rPr>
              <a:t>2014</a:t>
            </a:r>
            <a:endParaRPr lang="es-ES" sz="2000" dirty="0">
              <a:solidFill>
                <a:srgbClr val="0050A5"/>
              </a:solidFill>
              <a:latin typeface="+mj-lt"/>
            </a:endParaRPr>
          </a:p>
        </p:txBody>
      </p:sp>
      <p:cxnSp>
        <p:nvCxnSpPr>
          <p:cNvPr id="29" name="28 Conector recto"/>
          <p:cNvCxnSpPr/>
          <p:nvPr/>
        </p:nvCxnSpPr>
        <p:spPr bwMode="auto">
          <a:xfrm>
            <a:off x="5935999" y="4924095"/>
            <a:ext cx="2923200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Content Placeholder 2______"/>
          <p:cNvSpPr txBox="1">
            <a:spLocks/>
          </p:cNvSpPr>
          <p:nvPr/>
        </p:nvSpPr>
        <p:spPr>
          <a:xfrm>
            <a:off x="5934082" y="4971720"/>
            <a:ext cx="2925118" cy="931125"/>
          </a:xfrm>
          <a:prstGeom prst="rect">
            <a:avLst/>
          </a:prstGeom>
        </p:spPr>
        <p:txBody>
          <a:bodyPr vert="horz" wrap="square" lIns="0" tIns="108000" rIns="0" bIns="108000" rtlCol="0">
            <a:spAutoFit/>
          </a:bodyPr>
          <a:lstStyle>
            <a:defPPr>
              <a:defRPr lang="de-DE"/>
            </a:defPPr>
            <a:lvl1pPr marL="92075" indent="-92075" defTabSz="91440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82563" indent="-182563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2867025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Empresas 	80 en 47 países</a:t>
            </a:r>
          </a:p>
          <a:p>
            <a:pPr marL="182563" indent="-182563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2867025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Empleados aprox.	50.000</a:t>
            </a:r>
          </a:p>
          <a:p>
            <a:pPr marL="182563" indent="-182563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2867025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Ingresos 	10.500 </a:t>
            </a:r>
            <a:r>
              <a:rPr lang="es-ES" sz="1100" dirty="0" err="1" smtClean="0">
                <a:solidFill>
                  <a:schemeClr val="tx1"/>
                </a:solidFill>
              </a:rPr>
              <a:t>mill</a:t>
            </a:r>
            <a:r>
              <a:rPr lang="es-ES" sz="1100" dirty="0" smtClean="0">
                <a:solidFill>
                  <a:schemeClr val="tx1"/>
                </a:solidFill>
              </a:rPr>
              <a:t>. Euros</a:t>
            </a: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31" name="Picture 660" descr="C:\Users\Marat Lesnoy\Desktop\Bild1.png"/>
          <p:cNvPicPr preferRelativeResize="0"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68" b="-5240"/>
          <a:stretch/>
        </p:blipFill>
        <p:spPr bwMode="auto">
          <a:xfrm>
            <a:off x="5936000" y="1629629"/>
            <a:ext cx="2921282" cy="18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xtLst/>
        </p:spPr>
      </p:pic>
      <p:pic>
        <p:nvPicPr>
          <p:cNvPr id="32" name="Picture 784" descr="C:\Users\Marat Lesnoy\Desktop\Bild2.png"/>
          <p:cNvPicPr preferRelativeResize="0"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54" r="11709"/>
          <a:stretch/>
        </p:blipFill>
        <p:spPr bwMode="auto">
          <a:xfrm>
            <a:off x="694854" y="1629629"/>
            <a:ext cx="2023200" cy="18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xtLst/>
        </p:spPr>
      </p:pic>
      <p:pic>
        <p:nvPicPr>
          <p:cNvPr id="33" name="Picture 785" descr="C:\Users\Marat Lesnoy\Desktop\Bild3.png"/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5" r="11678"/>
          <a:stretch/>
        </p:blipFill>
        <p:spPr bwMode="auto">
          <a:xfrm>
            <a:off x="3314927" y="1629629"/>
            <a:ext cx="2024200" cy="18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xtLst/>
        </p:spPr>
      </p:pic>
      <p:sp>
        <p:nvSpPr>
          <p:cNvPr id="34" name="Rectangle 42__"/>
          <p:cNvSpPr/>
          <p:nvPr/>
        </p:nvSpPr>
        <p:spPr>
          <a:xfrm>
            <a:off x="3315427" y="3493007"/>
            <a:ext cx="2023200" cy="85706"/>
          </a:xfrm>
          <a:prstGeom prst="rect">
            <a:avLst/>
          </a:prstGeom>
          <a:solidFill>
            <a:srgbClr val="0050A5"/>
          </a:solidFill>
          <a:ln w="6350" cap="flat" cmpd="sng" algn="ctr">
            <a:solidFill>
              <a:srgbClr val="0050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5" name="Content Placeholder 2_______"/>
          <p:cNvSpPr txBox="1">
            <a:spLocks/>
          </p:cNvSpPr>
          <p:nvPr/>
        </p:nvSpPr>
        <p:spPr>
          <a:xfrm>
            <a:off x="5936000" y="4036189"/>
            <a:ext cx="2923200" cy="811367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>
            <a:defPPr>
              <a:defRPr lang="de-DE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42 </a:t>
            </a:r>
            <a:r>
              <a:rPr lang="es-ES" dirty="0">
                <a:solidFill>
                  <a:schemeClr val="tx1"/>
                </a:solidFill>
              </a:rPr>
              <a:t>fábricas </a:t>
            </a:r>
            <a:r>
              <a:rPr lang="es-ES" b="0" dirty="0" smtClean="0">
                <a:solidFill>
                  <a:schemeClr val="tx1"/>
                </a:solidFill>
              </a:rPr>
              <a:t>en </a:t>
            </a:r>
            <a:r>
              <a:rPr lang="es-ES" b="0" dirty="0">
                <a:solidFill>
                  <a:schemeClr val="tx1"/>
                </a:solidFill>
              </a:rPr>
              <a:t>Alemania, China, Francia, Grecia, Perú, Polonia, Rusia, Eslovaquia, Eslovenia, España, </a:t>
            </a:r>
            <a:r>
              <a:rPr lang="es-ES" b="0" dirty="0" smtClean="0">
                <a:solidFill>
                  <a:schemeClr val="tx1"/>
                </a:solidFill>
              </a:rPr>
              <a:t>Turquía</a:t>
            </a:r>
            <a:r>
              <a:rPr lang="es-ES" b="0" dirty="0">
                <a:solidFill>
                  <a:schemeClr val="tx1"/>
                </a:solidFill>
              </a:rPr>
              <a:t>, EE.UU.</a:t>
            </a:r>
          </a:p>
        </p:txBody>
      </p:sp>
      <p:sp>
        <p:nvSpPr>
          <p:cNvPr id="36" name="Content Placeholder 2________"/>
          <p:cNvSpPr txBox="1">
            <a:spLocks/>
          </p:cNvSpPr>
          <p:nvPr/>
        </p:nvSpPr>
        <p:spPr>
          <a:xfrm>
            <a:off x="3287168" y="4971720"/>
            <a:ext cx="2023200" cy="931125"/>
          </a:xfrm>
          <a:prstGeom prst="rect">
            <a:avLst/>
          </a:prstGeom>
        </p:spPr>
        <p:txBody>
          <a:bodyPr vert="horz" wrap="square" lIns="0" tIns="108000" rIns="0" bIns="108000" rtlCol="0">
            <a:spAutoFit/>
          </a:bodyPr>
          <a:lstStyle>
            <a:defPPr>
              <a:defRPr lang="de-DE"/>
            </a:defPPr>
            <a:lvl1pPr marL="182563" indent="-182563" defTabSz="91440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Empresas	41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Empleados	23.000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■"/>
              <a:tabLst>
                <a:tab pos="1974850" algn="r"/>
              </a:tabLst>
            </a:pPr>
            <a:r>
              <a:rPr lang="es-ES" sz="1100" dirty="0" smtClean="0">
                <a:solidFill>
                  <a:schemeClr val="tx1"/>
                </a:solidFill>
              </a:rPr>
              <a:t>Ingresos	3.300 </a:t>
            </a:r>
            <a:r>
              <a:rPr lang="es-ES" sz="1100" dirty="0" err="1" smtClean="0">
                <a:solidFill>
                  <a:schemeClr val="tx1"/>
                </a:solidFill>
              </a:rPr>
              <a:t>mill</a:t>
            </a:r>
            <a:r>
              <a:rPr lang="es-ES" sz="1100" dirty="0" smtClean="0">
                <a:solidFill>
                  <a:schemeClr val="tx1"/>
                </a:solidFill>
              </a:rPr>
              <a:t>.  Euros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793"/>
          <p:cNvSpPr>
            <a:spLocks noChangeArrowheads="1"/>
          </p:cNvSpPr>
          <p:nvPr/>
        </p:nvSpPr>
        <p:spPr bwMode="auto">
          <a:xfrm>
            <a:off x="381000" y="1620838"/>
            <a:ext cx="8833875" cy="4501657"/>
          </a:xfrm>
          <a:prstGeom prst="rect">
            <a:avLst/>
          </a:prstGeom>
          <a:solidFill>
            <a:schemeClr val="bg1">
              <a:lumMod val="95000"/>
            </a:schemeClr>
          </a:soli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200">
              <a:solidFill>
                <a:srgbClr val="000000"/>
              </a:solidFill>
            </a:endParaRPr>
          </a:p>
        </p:txBody>
      </p:sp>
      <p:grpSp>
        <p:nvGrpSpPr>
          <p:cNvPr id="2" name="503 Grupo"/>
          <p:cNvGrpSpPr/>
          <p:nvPr/>
        </p:nvGrpSpPr>
        <p:grpSpPr>
          <a:xfrm>
            <a:off x="1994371" y="2011923"/>
            <a:ext cx="6938114" cy="4034338"/>
            <a:chOff x="398937" y="1081088"/>
            <a:chExt cx="8826500" cy="5132387"/>
          </a:xfrm>
        </p:grpSpPr>
        <p:sp>
          <p:nvSpPr>
            <p:cNvPr id="505" name="Freeform 208"/>
            <p:cNvSpPr>
              <a:spLocks noEditPoints="1"/>
            </p:cNvSpPr>
            <p:nvPr/>
          </p:nvSpPr>
          <p:spPr bwMode="auto">
            <a:xfrm>
              <a:off x="3016250" y="4044951"/>
              <a:ext cx="36513" cy="33338"/>
            </a:xfrm>
            <a:custGeom>
              <a:avLst/>
              <a:gdLst>
                <a:gd name="T0" fmla="*/ 17 w 23"/>
                <a:gd name="T1" fmla="*/ 3 h 21"/>
                <a:gd name="T2" fmla="*/ 23 w 23"/>
                <a:gd name="T3" fmla="*/ 0 h 21"/>
                <a:gd name="T4" fmla="*/ 20 w 23"/>
                <a:gd name="T5" fmla="*/ 3 h 21"/>
                <a:gd name="T6" fmla="*/ 17 w 23"/>
                <a:gd name="T7" fmla="*/ 3 h 21"/>
                <a:gd name="T8" fmla="*/ 17 w 23"/>
                <a:gd name="T9" fmla="*/ 3 h 21"/>
                <a:gd name="T10" fmla="*/ 17 w 23"/>
                <a:gd name="T11" fmla="*/ 5 h 21"/>
                <a:gd name="T12" fmla="*/ 10 w 23"/>
                <a:gd name="T13" fmla="*/ 8 h 21"/>
                <a:gd name="T14" fmla="*/ 7 w 23"/>
                <a:gd name="T15" fmla="*/ 5 h 21"/>
                <a:gd name="T16" fmla="*/ 5 w 23"/>
                <a:gd name="T17" fmla="*/ 8 h 21"/>
                <a:gd name="T18" fmla="*/ 2 w 23"/>
                <a:gd name="T19" fmla="*/ 8 h 21"/>
                <a:gd name="T20" fmla="*/ 7 w 23"/>
                <a:gd name="T21" fmla="*/ 11 h 21"/>
                <a:gd name="T22" fmla="*/ 7 w 23"/>
                <a:gd name="T23" fmla="*/ 16 h 21"/>
                <a:gd name="T24" fmla="*/ 5 w 23"/>
                <a:gd name="T25" fmla="*/ 18 h 21"/>
                <a:gd name="T26" fmla="*/ 0 w 23"/>
                <a:gd name="T27" fmla="*/ 18 h 21"/>
                <a:gd name="T28" fmla="*/ 5 w 23"/>
                <a:gd name="T29" fmla="*/ 21 h 21"/>
                <a:gd name="T30" fmla="*/ 12 w 23"/>
                <a:gd name="T31" fmla="*/ 18 h 21"/>
                <a:gd name="T32" fmla="*/ 15 w 23"/>
                <a:gd name="T33" fmla="*/ 16 h 21"/>
                <a:gd name="T34" fmla="*/ 15 w 23"/>
                <a:gd name="T35" fmla="*/ 13 h 21"/>
                <a:gd name="T36" fmla="*/ 12 w 23"/>
                <a:gd name="T37" fmla="*/ 11 h 21"/>
                <a:gd name="T38" fmla="*/ 17 w 23"/>
                <a:gd name="T39" fmla="*/ 5 h 21"/>
                <a:gd name="T40" fmla="*/ 17 w 23"/>
                <a:gd name="T4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1">
                  <a:moveTo>
                    <a:pt x="17" y="3"/>
                  </a:moveTo>
                  <a:lnTo>
                    <a:pt x="23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close/>
                  <a:moveTo>
                    <a:pt x="17" y="5"/>
                  </a:moveTo>
                  <a:lnTo>
                    <a:pt x="10" y="8"/>
                  </a:lnTo>
                  <a:lnTo>
                    <a:pt x="7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7" y="11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E6E6E6"/>
            </a:solidFill>
            <a:ln w="0" cap="flat">
              <a:solidFill>
                <a:srgbClr val="B2B3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506" name="Picture 209" descr="C:\Users\Marat Lesnoy\Desktop\Bild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37" y="1081088"/>
              <a:ext cx="8826500" cy="513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" name="Textfeld 238"/>
            <p:cNvSpPr txBox="1"/>
            <p:nvPr/>
          </p:nvSpPr>
          <p:spPr>
            <a:xfrm>
              <a:off x="1304509" y="3303157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Irvine •</a:t>
              </a:r>
            </a:p>
          </p:txBody>
        </p:sp>
        <p:sp>
          <p:nvSpPr>
            <p:cNvPr id="508" name="Textfeld 239"/>
            <p:cNvSpPr txBox="1"/>
            <p:nvPr/>
          </p:nvSpPr>
          <p:spPr>
            <a:xfrm>
              <a:off x="1748369" y="3402867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LaFollette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09" name="Textfeld 240"/>
            <p:cNvSpPr txBox="1"/>
            <p:nvPr/>
          </p:nvSpPr>
          <p:spPr>
            <a:xfrm>
              <a:off x="2596976" y="3222782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New Bern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0" name="Textfeld 241"/>
            <p:cNvSpPr txBox="1"/>
            <p:nvPr/>
          </p:nvSpPr>
          <p:spPr>
            <a:xfrm>
              <a:off x="2673176" y="2986033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Toronto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1" name="Textfeld 242"/>
            <p:cNvSpPr txBox="1"/>
            <p:nvPr/>
          </p:nvSpPr>
          <p:spPr>
            <a:xfrm>
              <a:off x="2735722" y="4401801"/>
              <a:ext cx="31704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Lima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" name="Textfeld 243"/>
            <p:cNvSpPr txBox="1"/>
            <p:nvPr/>
          </p:nvSpPr>
          <p:spPr>
            <a:xfrm>
              <a:off x="2146053" y="5222261"/>
              <a:ext cx="1031486" cy="123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Buenos </a:t>
              </a:r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Aires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3" name="Textfeld 244"/>
            <p:cNvSpPr txBox="1"/>
            <p:nvPr/>
          </p:nvSpPr>
          <p:spPr>
            <a:xfrm>
              <a:off x="5193954" y="4999747"/>
              <a:ext cx="972370" cy="11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Johannesburg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4" name="Textfeld 245"/>
            <p:cNvSpPr txBox="1"/>
            <p:nvPr/>
          </p:nvSpPr>
          <p:spPr>
            <a:xfrm>
              <a:off x="4883600" y="3472799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Tel </a:t>
              </a:r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Aviv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5" name="Textfeld 246"/>
            <p:cNvSpPr txBox="1"/>
            <p:nvPr/>
          </p:nvSpPr>
          <p:spPr>
            <a:xfrm>
              <a:off x="5507243" y="3726770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</a:t>
              </a:r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Jeddah</a:t>
              </a:r>
            </a:p>
          </p:txBody>
        </p:sp>
        <p:sp>
          <p:nvSpPr>
            <p:cNvPr id="516" name="Textfeld 247"/>
            <p:cNvSpPr txBox="1"/>
            <p:nvPr/>
          </p:nvSpPr>
          <p:spPr>
            <a:xfrm>
              <a:off x="5918482" y="3578701"/>
              <a:ext cx="532215" cy="12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Dubai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7" name="Textfeld 248"/>
            <p:cNvSpPr txBox="1"/>
            <p:nvPr/>
          </p:nvSpPr>
          <p:spPr>
            <a:xfrm>
              <a:off x="6370320" y="3788324"/>
              <a:ext cx="759040" cy="11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Mumbai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8" name="Textfeld 249"/>
            <p:cNvSpPr txBox="1"/>
            <p:nvPr/>
          </p:nvSpPr>
          <p:spPr>
            <a:xfrm>
              <a:off x="6457597" y="3233981"/>
              <a:ext cx="5829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Chuzhou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9" name="Textfeld 250"/>
            <p:cNvSpPr txBox="1"/>
            <p:nvPr/>
          </p:nvSpPr>
          <p:spPr>
            <a:xfrm>
              <a:off x="7653582" y="3176457"/>
              <a:ext cx="1096136" cy="125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Seoul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0" name="Textfeld 251"/>
            <p:cNvSpPr txBox="1"/>
            <p:nvPr/>
          </p:nvSpPr>
          <p:spPr>
            <a:xfrm>
              <a:off x="7516422" y="3332535"/>
              <a:ext cx="6234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Nanjing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1" name="Textfeld 252"/>
            <p:cNvSpPr txBox="1"/>
            <p:nvPr/>
          </p:nvSpPr>
          <p:spPr>
            <a:xfrm>
              <a:off x="7093169" y="3449182"/>
              <a:ext cx="44605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Wuxi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2" name="Textfeld 253"/>
            <p:cNvSpPr txBox="1"/>
            <p:nvPr/>
          </p:nvSpPr>
          <p:spPr>
            <a:xfrm>
              <a:off x="6750437" y="3633335"/>
              <a:ext cx="75784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Hong Kong </a:t>
              </a:r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</a:t>
              </a:r>
            </a:p>
          </p:txBody>
        </p:sp>
        <p:sp>
          <p:nvSpPr>
            <p:cNvPr id="523" name="Textfeld 255"/>
            <p:cNvSpPr txBox="1"/>
            <p:nvPr/>
          </p:nvSpPr>
          <p:spPr>
            <a:xfrm>
              <a:off x="7254542" y="4453309"/>
              <a:ext cx="6127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Jakarta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4" name="Textfeld 256"/>
            <p:cNvSpPr txBox="1"/>
            <p:nvPr/>
          </p:nvSpPr>
          <p:spPr>
            <a:xfrm>
              <a:off x="7094162" y="4109352"/>
              <a:ext cx="107447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Kuala Lumpur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5" name="Textfeld 257"/>
            <p:cNvSpPr txBox="1"/>
            <p:nvPr/>
          </p:nvSpPr>
          <p:spPr>
            <a:xfrm>
              <a:off x="7198329" y="4244499"/>
              <a:ext cx="73970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</a:t>
              </a:r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Singapore</a:t>
              </a:r>
            </a:p>
          </p:txBody>
        </p:sp>
        <p:sp>
          <p:nvSpPr>
            <p:cNvPr id="526" name="Textfeld 258"/>
            <p:cNvSpPr txBox="1"/>
            <p:nvPr/>
          </p:nvSpPr>
          <p:spPr>
            <a:xfrm>
              <a:off x="3665800" y="3400591"/>
              <a:ext cx="973183" cy="187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Casablanca •</a:t>
              </a:r>
            </a:p>
          </p:txBody>
        </p:sp>
        <p:sp>
          <p:nvSpPr>
            <p:cNvPr id="527" name="Textfeld 259"/>
            <p:cNvSpPr txBox="1"/>
            <p:nvPr/>
          </p:nvSpPr>
          <p:spPr>
            <a:xfrm>
              <a:off x="7110869" y="3926116"/>
              <a:ext cx="1057770" cy="11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Bangkok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8" name="Textfeld 260"/>
            <p:cNvSpPr txBox="1"/>
            <p:nvPr/>
          </p:nvSpPr>
          <p:spPr>
            <a:xfrm>
              <a:off x="7578369" y="3587563"/>
              <a:ext cx="51687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• Taipeh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9" name="Textfeld 275"/>
            <p:cNvSpPr txBox="1"/>
            <p:nvPr/>
          </p:nvSpPr>
          <p:spPr>
            <a:xfrm>
              <a:off x="7496636" y="5423519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Melbourne •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0" name="Textfeld 276"/>
            <p:cNvSpPr txBox="1"/>
            <p:nvPr/>
          </p:nvSpPr>
          <p:spPr>
            <a:xfrm>
              <a:off x="8352034" y="5546630"/>
              <a:ext cx="79536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8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Auckland •</a:t>
              </a:r>
              <a:endParaRPr lang="de-DE" sz="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1" name="Freeform 2799______"/>
            <p:cNvSpPr>
              <a:spLocks/>
            </p:cNvSpPr>
            <p:nvPr/>
          </p:nvSpPr>
          <p:spPr bwMode="auto">
            <a:xfrm flipH="1">
              <a:off x="2353804" y="3437255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2" name="Freeform 2799_______"/>
            <p:cNvSpPr>
              <a:spLocks/>
            </p:cNvSpPr>
            <p:nvPr/>
          </p:nvSpPr>
          <p:spPr bwMode="auto">
            <a:xfrm flipH="1">
              <a:off x="2574622" y="4436190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3" name="Freeform 2799________"/>
            <p:cNvSpPr>
              <a:spLocks/>
            </p:cNvSpPr>
            <p:nvPr/>
          </p:nvSpPr>
          <p:spPr bwMode="auto">
            <a:xfrm flipH="1">
              <a:off x="2440915" y="4436190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4" name="Freeform 2799_________"/>
            <p:cNvSpPr>
              <a:spLocks/>
            </p:cNvSpPr>
            <p:nvPr/>
          </p:nvSpPr>
          <p:spPr bwMode="auto">
            <a:xfrm flipH="1">
              <a:off x="2428903" y="3255196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5" name="Freeform 2799__________"/>
            <p:cNvSpPr>
              <a:spLocks/>
            </p:cNvSpPr>
            <p:nvPr/>
          </p:nvSpPr>
          <p:spPr bwMode="auto">
            <a:xfrm flipH="1">
              <a:off x="2295196" y="3255196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6" name="Freeform 2799___________"/>
            <p:cNvSpPr>
              <a:spLocks/>
            </p:cNvSpPr>
            <p:nvPr/>
          </p:nvSpPr>
          <p:spPr bwMode="auto">
            <a:xfrm flipH="1">
              <a:off x="8219548" y="3354358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7" name="Freeform 2799____________"/>
            <p:cNvSpPr>
              <a:spLocks/>
            </p:cNvSpPr>
            <p:nvPr/>
          </p:nvSpPr>
          <p:spPr bwMode="auto">
            <a:xfrm flipH="1">
              <a:off x="8083539" y="3354358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8" name="Freeform 2799_____________"/>
            <p:cNvSpPr>
              <a:spLocks/>
            </p:cNvSpPr>
            <p:nvPr/>
          </p:nvSpPr>
          <p:spPr bwMode="auto">
            <a:xfrm flipH="1">
              <a:off x="8491566" y="3354358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9" name="Freeform 2799______________"/>
            <p:cNvSpPr>
              <a:spLocks/>
            </p:cNvSpPr>
            <p:nvPr/>
          </p:nvSpPr>
          <p:spPr bwMode="auto">
            <a:xfrm flipH="1">
              <a:off x="8355557" y="3354358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AE2C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0" name="Freeform 2799________________"/>
            <p:cNvSpPr>
              <a:spLocks/>
            </p:cNvSpPr>
            <p:nvPr/>
          </p:nvSpPr>
          <p:spPr bwMode="auto">
            <a:xfrm flipH="1">
              <a:off x="7401681" y="3472042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1" name="Freeform 2799_________________"/>
            <p:cNvSpPr>
              <a:spLocks/>
            </p:cNvSpPr>
            <p:nvPr/>
          </p:nvSpPr>
          <p:spPr bwMode="auto">
            <a:xfrm flipH="1">
              <a:off x="6982981" y="3263666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2" name="Ellipse 149"/>
            <p:cNvSpPr/>
            <p:nvPr/>
          </p:nvSpPr>
          <p:spPr bwMode="auto">
            <a:xfrm>
              <a:off x="4325584" y="3287369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3" name="Ellipse 150"/>
            <p:cNvSpPr/>
            <p:nvPr/>
          </p:nvSpPr>
          <p:spPr bwMode="auto">
            <a:xfrm>
              <a:off x="4530371" y="3212769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4" name="Ellipse 151"/>
            <p:cNvSpPr/>
            <p:nvPr/>
          </p:nvSpPr>
          <p:spPr bwMode="auto">
            <a:xfrm>
              <a:off x="4522079" y="3177227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5" name="Ellipse 152"/>
            <p:cNvSpPr/>
            <p:nvPr/>
          </p:nvSpPr>
          <p:spPr bwMode="auto">
            <a:xfrm>
              <a:off x="4610185" y="2971633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6" name="Ellipse 153"/>
            <p:cNvSpPr/>
            <p:nvPr/>
          </p:nvSpPr>
          <p:spPr bwMode="auto">
            <a:xfrm>
              <a:off x="4530371" y="285495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7" name="Ellipse 154"/>
            <p:cNvSpPr/>
            <p:nvPr/>
          </p:nvSpPr>
          <p:spPr bwMode="auto">
            <a:xfrm>
              <a:off x="4658959" y="285495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8" name="Ellipse 155"/>
            <p:cNvSpPr/>
            <p:nvPr/>
          </p:nvSpPr>
          <p:spPr bwMode="auto">
            <a:xfrm>
              <a:off x="4658959" y="2910305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9" name="Ellipse 156"/>
            <p:cNvSpPr/>
            <p:nvPr/>
          </p:nvSpPr>
          <p:spPr bwMode="auto">
            <a:xfrm>
              <a:off x="4691487" y="2939105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0" name="Ellipse 157"/>
            <p:cNvSpPr/>
            <p:nvPr/>
          </p:nvSpPr>
          <p:spPr bwMode="auto">
            <a:xfrm>
              <a:off x="4756037" y="3033188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1" name="Ellipse 158"/>
            <p:cNvSpPr/>
            <p:nvPr/>
          </p:nvSpPr>
          <p:spPr bwMode="auto">
            <a:xfrm>
              <a:off x="4773611" y="3087076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2" name="Ellipse 159"/>
            <p:cNvSpPr/>
            <p:nvPr/>
          </p:nvSpPr>
          <p:spPr bwMode="auto">
            <a:xfrm>
              <a:off x="5061742" y="3094744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3" name="Ellipse 160"/>
            <p:cNvSpPr/>
            <p:nvPr/>
          </p:nvSpPr>
          <p:spPr bwMode="auto">
            <a:xfrm>
              <a:off x="5211761" y="3094744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4" name="Ellipse 161"/>
            <p:cNvSpPr/>
            <p:nvPr/>
          </p:nvSpPr>
          <p:spPr bwMode="auto">
            <a:xfrm>
              <a:off x="5135561" y="3162058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5" name="Ellipse 162"/>
            <p:cNvSpPr/>
            <p:nvPr/>
          </p:nvSpPr>
          <p:spPr bwMode="auto">
            <a:xfrm>
              <a:off x="5132497" y="3319345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6" name="Ellipse 163"/>
            <p:cNvSpPr/>
            <p:nvPr/>
          </p:nvSpPr>
          <p:spPr bwMode="auto">
            <a:xfrm>
              <a:off x="5281283" y="3219581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7" name="Ellipse 164"/>
            <p:cNvSpPr/>
            <p:nvPr/>
          </p:nvSpPr>
          <p:spPr bwMode="auto">
            <a:xfrm>
              <a:off x="5281283" y="2886377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8" name="Ellipse 165"/>
            <p:cNvSpPr/>
            <p:nvPr/>
          </p:nvSpPr>
          <p:spPr bwMode="auto">
            <a:xfrm>
              <a:off x="5061742" y="2960029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9" name="Ellipse 166"/>
            <p:cNvSpPr/>
            <p:nvPr/>
          </p:nvSpPr>
          <p:spPr bwMode="auto">
            <a:xfrm>
              <a:off x="5025116" y="3010131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0" name="Ellipse 167"/>
            <p:cNvSpPr/>
            <p:nvPr/>
          </p:nvSpPr>
          <p:spPr bwMode="auto">
            <a:xfrm>
              <a:off x="4948916" y="3061988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1" name="Ellipse 168"/>
            <p:cNvSpPr/>
            <p:nvPr/>
          </p:nvSpPr>
          <p:spPr bwMode="auto">
            <a:xfrm>
              <a:off x="4940182" y="2995731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2" name="Ellipse 169"/>
            <p:cNvSpPr/>
            <p:nvPr/>
          </p:nvSpPr>
          <p:spPr bwMode="auto">
            <a:xfrm>
              <a:off x="4903440" y="291756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3" name="Ellipse 170"/>
            <p:cNvSpPr/>
            <p:nvPr/>
          </p:nvSpPr>
          <p:spPr bwMode="auto">
            <a:xfrm>
              <a:off x="4845833" y="2938714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4" name="Ellipse 171"/>
            <p:cNvSpPr/>
            <p:nvPr/>
          </p:nvSpPr>
          <p:spPr bwMode="auto">
            <a:xfrm>
              <a:off x="4869200" y="2838926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5" name="Ellipse 172"/>
            <p:cNvSpPr/>
            <p:nvPr/>
          </p:nvSpPr>
          <p:spPr bwMode="auto">
            <a:xfrm>
              <a:off x="4828708" y="271748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6" name="Ellipse 173"/>
            <p:cNvSpPr/>
            <p:nvPr/>
          </p:nvSpPr>
          <p:spPr bwMode="auto">
            <a:xfrm>
              <a:off x="4802411" y="2550794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7" name="Ellipse 174"/>
            <p:cNvSpPr/>
            <p:nvPr/>
          </p:nvSpPr>
          <p:spPr bwMode="auto">
            <a:xfrm>
              <a:off x="4954582" y="256578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8" name="Ellipse 175"/>
            <p:cNvSpPr/>
            <p:nvPr/>
          </p:nvSpPr>
          <p:spPr bwMode="auto">
            <a:xfrm>
              <a:off x="5106761" y="2522694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9" name="Ellipse 176"/>
            <p:cNvSpPr/>
            <p:nvPr/>
          </p:nvSpPr>
          <p:spPr bwMode="auto">
            <a:xfrm>
              <a:off x="5263594" y="2525438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0" name="Ellipse 177"/>
            <p:cNvSpPr/>
            <p:nvPr/>
          </p:nvSpPr>
          <p:spPr bwMode="auto">
            <a:xfrm>
              <a:off x="5399326" y="268868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1" name="Ellipse 178"/>
            <p:cNvSpPr/>
            <p:nvPr/>
          </p:nvSpPr>
          <p:spPr bwMode="auto">
            <a:xfrm>
              <a:off x="5065268" y="2840552"/>
              <a:ext cx="28800" cy="28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2" name="Freeform 2799__________________"/>
            <p:cNvSpPr>
              <a:spLocks/>
            </p:cNvSpPr>
            <p:nvPr/>
          </p:nvSpPr>
          <p:spPr bwMode="auto">
            <a:xfrm flipH="1">
              <a:off x="4448135" y="3101476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3" name="Freeform 2799___________________"/>
            <p:cNvSpPr>
              <a:spLocks/>
            </p:cNvSpPr>
            <p:nvPr/>
          </p:nvSpPr>
          <p:spPr bwMode="auto">
            <a:xfrm flipH="1">
              <a:off x="4405295" y="3101476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4" name="Freeform 2799____________________"/>
            <p:cNvSpPr>
              <a:spLocks/>
            </p:cNvSpPr>
            <p:nvPr/>
          </p:nvSpPr>
          <p:spPr bwMode="auto">
            <a:xfrm flipH="1">
              <a:off x="4409525" y="3154194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5" name="Freeform 2799_____________________"/>
            <p:cNvSpPr>
              <a:spLocks/>
            </p:cNvSpPr>
            <p:nvPr/>
          </p:nvSpPr>
          <p:spPr bwMode="auto">
            <a:xfrm flipH="1">
              <a:off x="4459258" y="318848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6" name="Freeform 2799______________________"/>
            <p:cNvSpPr>
              <a:spLocks/>
            </p:cNvSpPr>
            <p:nvPr/>
          </p:nvSpPr>
          <p:spPr bwMode="auto">
            <a:xfrm flipH="1">
              <a:off x="4574984" y="319507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7" name="Freeform 2799_______________________"/>
            <p:cNvSpPr>
              <a:spLocks/>
            </p:cNvSpPr>
            <p:nvPr/>
          </p:nvSpPr>
          <p:spPr bwMode="auto">
            <a:xfrm flipH="1">
              <a:off x="4496953" y="326112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8" name="Freeform 2799________________________"/>
            <p:cNvSpPr>
              <a:spLocks/>
            </p:cNvSpPr>
            <p:nvPr/>
          </p:nvSpPr>
          <p:spPr bwMode="auto">
            <a:xfrm flipH="1">
              <a:off x="4405296" y="326112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9" name="Freeform 2799_________________________"/>
            <p:cNvSpPr>
              <a:spLocks/>
            </p:cNvSpPr>
            <p:nvPr/>
          </p:nvSpPr>
          <p:spPr bwMode="auto">
            <a:xfrm flipH="1">
              <a:off x="4667276" y="2946362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0" name="Freeform 2799__________________________"/>
            <p:cNvSpPr>
              <a:spLocks/>
            </p:cNvSpPr>
            <p:nvPr/>
          </p:nvSpPr>
          <p:spPr bwMode="auto">
            <a:xfrm flipH="1">
              <a:off x="4719464" y="2882886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1" name="Freeform 2799___________________________"/>
            <p:cNvSpPr>
              <a:spLocks/>
            </p:cNvSpPr>
            <p:nvPr/>
          </p:nvSpPr>
          <p:spPr bwMode="auto">
            <a:xfrm flipH="1">
              <a:off x="4791057" y="2876011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2" name="Freeform 2799____________________________"/>
            <p:cNvSpPr>
              <a:spLocks/>
            </p:cNvSpPr>
            <p:nvPr/>
          </p:nvSpPr>
          <p:spPr bwMode="auto">
            <a:xfrm flipH="1">
              <a:off x="4743574" y="291627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3" name="Freeform 2799_____________________________"/>
            <p:cNvSpPr>
              <a:spLocks/>
            </p:cNvSpPr>
            <p:nvPr/>
          </p:nvSpPr>
          <p:spPr bwMode="auto">
            <a:xfrm flipH="1">
              <a:off x="4880039" y="3013294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AA32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" name="Freeform 2799______________________________"/>
            <p:cNvSpPr>
              <a:spLocks/>
            </p:cNvSpPr>
            <p:nvPr/>
          </p:nvSpPr>
          <p:spPr bwMode="auto">
            <a:xfrm flipH="1">
              <a:off x="4843108" y="296613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5" name="Freeform 2799_______________________________"/>
            <p:cNvSpPr>
              <a:spLocks/>
            </p:cNvSpPr>
            <p:nvPr/>
          </p:nvSpPr>
          <p:spPr bwMode="auto">
            <a:xfrm flipH="1">
              <a:off x="4751451" y="296613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6" name="Stern mit 10 Zacken 193"/>
            <p:cNvSpPr/>
            <p:nvPr/>
          </p:nvSpPr>
          <p:spPr bwMode="auto">
            <a:xfrm>
              <a:off x="4803601" y="2942230"/>
              <a:ext cx="67901" cy="67901"/>
            </a:xfrm>
            <a:prstGeom prst="star10">
              <a:avLst>
                <a:gd name="adj" fmla="val 25470"/>
                <a:gd name="hf" fmla="val 105146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87" name="Freeform 2799________________________________"/>
            <p:cNvSpPr>
              <a:spLocks/>
            </p:cNvSpPr>
            <p:nvPr/>
          </p:nvSpPr>
          <p:spPr bwMode="auto">
            <a:xfrm flipH="1">
              <a:off x="5439210" y="249137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8" name="Freeform 2799_________________________________"/>
            <p:cNvSpPr>
              <a:spLocks/>
            </p:cNvSpPr>
            <p:nvPr/>
          </p:nvSpPr>
          <p:spPr bwMode="auto">
            <a:xfrm flipH="1">
              <a:off x="5347553" y="249137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9" name="Freeform 2799__________________________________"/>
            <p:cNvSpPr>
              <a:spLocks/>
            </p:cNvSpPr>
            <p:nvPr/>
          </p:nvSpPr>
          <p:spPr bwMode="auto">
            <a:xfrm flipH="1">
              <a:off x="4801556" y="2770339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0" name="Freeform 2799___________________________________"/>
            <p:cNvSpPr>
              <a:spLocks/>
            </p:cNvSpPr>
            <p:nvPr/>
          </p:nvSpPr>
          <p:spPr bwMode="auto">
            <a:xfrm flipH="1">
              <a:off x="5187550" y="2928021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AE2C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1" name="Freeform 2799____________________________________"/>
            <p:cNvSpPr>
              <a:spLocks/>
            </p:cNvSpPr>
            <p:nvPr/>
          </p:nvSpPr>
          <p:spPr bwMode="auto">
            <a:xfrm flipH="1">
              <a:off x="5040437" y="283557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2" name="Freeform 2799_____________________________________"/>
            <p:cNvSpPr>
              <a:spLocks/>
            </p:cNvSpPr>
            <p:nvPr/>
          </p:nvSpPr>
          <p:spPr bwMode="auto">
            <a:xfrm flipH="1">
              <a:off x="4986079" y="285698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3" name="Freeform 2799_______________________________________"/>
            <p:cNvSpPr>
              <a:spLocks/>
            </p:cNvSpPr>
            <p:nvPr/>
          </p:nvSpPr>
          <p:spPr bwMode="auto">
            <a:xfrm flipH="1">
              <a:off x="5173150" y="328850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4" name="Freeform 2799________________________________________"/>
            <p:cNvSpPr>
              <a:spLocks/>
            </p:cNvSpPr>
            <p:nvPr/>
          </p:nvSpPr>
          <p:spPr bwMode="auto">
            <a:xfrm flipH="1">
              <a:off x="5132497" y="316575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5" name="Freeform 2799_________________________________________"/>
            <p:cNvSpPr>
              <a:spLocks/>
            </p:cNvSpPr>
            <p:nvPr/>
          </p:nvSpPr>
          <p:spPr bwMode="auto">
            <a:xfrm flipH="1">
              <a:off x="5039927" y="316575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6" name="Freeform 2799__________________________________________"/>
            <p:cNvSpPr>
              <a:spLocks/>
            </p:cNvSpPr>
            <p:nvPr/>
          </p:nvSpPr>
          <p:spPr bwMode="auto">
            <a:xfrm flipH="1">
              <a:off x="5317635" y="316575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7" name="Freeform 2799___________________________________________"/>
            <p:cNvSpPr>
              <a:spLocks/>
            </p:cNvSpPr>
            <p:nvPr/>
          </p:nvSpPr>
          <p:spPr bwMode="auto">
            <a:xfrm flipH="1">
              <a:off x="5225066" y="316575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8" name="Freeform 2799____________________________________________"/>
            <p:cNvSpPr>
              <a:spLocks/>
            </p:cNvSpPr>
            <p:nvPr/>
          </p:nvSpPr>
          <p:spPr bwMode="auto">
            <a:xfrm flipH="1">
              <a:off x="5410204" y="316575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9" name="Freeform 2799_____________________________________________"/>
            <p:cNvSpPr>
              <a:spLocks/>
            </p:cNvSpPr>
            <p:nvPr/>
          </p:nvSpPr>
          <p:spPr bwMode="auto">
            <a:xfrm flipH="1">
              <a:off x="4920543" y="3101475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00" name="Freeform 2799______________________________________________"/>
            <p:cNvSpPr>
              <a:spLocks/>
            </p:cNvSpPr>
            <p:nvPr/>
          </p:nvSpPr>
          <p:spPr bwMode="auto">
            <a:xfrm flipH="1">
              <a:off x="5098216" y="285698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01" name="Freeform 2799_______________________________________________"/>
            <p:cNvSpPr>
              <a:spLocks/>
            </p:cNvSpPr>
            <p:nvPr/>
          </p:nvSpPr>
          <p:spPr bwMode="auto">
            <a:xfrm flipH="1">
              <a:off x="5008216" y="2901988"/>
              <a:ext cx="77221" cy="6858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02" name="Freeform 2799______________________________________"/>
            <p:cNvSpPr>
              <a:spLocks/>
            </p:cNvSpPr>
            <p:nvPr/>
          </p:nvSpPr>
          <p:spPr bwMode="auto">
            <a:xfrm flipH="1">
              <a:off x="7116331" y="3259625"/>
              <a:ext cx="112649" cy="100054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7174" name="7173 Rectángulo"/>
          <p:cNvSpPr/>
          <p:nvPr/>
        </p:nvSpPr>
        <p:spPr bwMode="auto">
          <a:xfrm>
            <a:off x="381000" y="1620838"/>
            <a:ext cx="8833875" cy="113760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BSH, un grupo global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68791" y="5895975"/>
            <a:ext cx="40957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es-ES" sz="9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Arial" charset="0"/>
              </a:rPr>
              <a:t>* Marzo 2014</a:t>
            </a:r>
            <a:endParaRPr lang="es-ES" sz="900" b="1" dirty="0">
              <a:solidFill>
                <a:schemeClr val="bg1">
                  <a:lumMod val="50000"/>
                </a:schemeClr>
              </a:solidFill>
              <a:cs typeface="Arial" charset="0"/>
              <a:sym typeface="Arial" charset="0"/>
            </a:endParaRPr>
          </a:p>
        </p:txBody>
      </p:sp>
      <p:grpSp>
        <p:nvGrpSpPr>
          <p:cNvPr id="3" name="7174 Grupo"/>
          <p:cNvGrpSpPr/>
          <p:nvPr/>
        </p:nvGrpSpPr>
        <p:grpSpPr>
          <a:xfrm>
            <a:off x="568791" y="3959562"/>
            <a:ext cx="2598205" cy="1787068"/>
            <a:chOff x="577903" y="4308986"/>
            <a:chExt cx="2245281" cy="1544324"/>
          </a:xfrm>
        </p:grpSpPr>
        <p:sp>
          <p:nvSpPr>
            <p:cNvPr id="140" name="Textfeld 214"/>
            <p:cNvSpPr txBox="1"/>
            <p:nvPr/>
          </p:nvSpPr>
          <p:spPr>
            <a:xfrm>
              <a:off x="745821" y="4495972"/>
              <a:ext cx="63342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Cocción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Textfeld 217"/>
            <p:cNvSpPr txBox="1"/>
            <p:nvPr/>
          </p:nvSpPr>
          <p:spPr>
            <a:xfrm>
              <a:off x="745820" y="4648393"/>
              <a:ext cx="1219119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Refrigeración/Congelación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Textfeld 220"/>
            <p:cNvSpPr txBox="1"/>
            <p:nvPr/>
          </p:nvSpPr>
          <p:spPr>
            <a:xfrm>
              <a:off x="745821" y="4946492"/>
              <a:ext cx="919146" cy="95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Lavado/Secado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feld 223"/>
            <p:cNvSpPr txBox="1"/>
            <p:nvPr/>
          </p:nvSpPr>
          <p:spPr>
            <a:xfrm>
              <a:off x="745819" y="5101005"/>
              <a:ext cx="2077365" cy="7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Pequeños Aparatos Electrodomésticos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Textfeld 226"/>
            <p:cNvSpPr txBox="1"/>
            <p:nvPr/>
          </p:nvSpPr>
          <p:spPr>
            <a:xfrm>
              <a:off x="745821" y="5237847"/>
              <a:ext cx="1003236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Motores, Bombas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Textfeld 229"/>
            <p:cNvSpPr txBox="1"/>
            <p:nvPr/>
          </p:nvSpPr>
          <p:spPr>
            <a:xfrm>
              <a:off x="745821" y="4800814"/>
              <a:ext cx="63342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Lavavajillas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Textfeld 230"/>
            <p:cNvSpPr txBox="1"/>
            <p:nvPr/>
          </p:nvSpPr>
          <p:spPr>
            <a:xfrm>
              <a:off x="577903" y="4308986"/>
              <a:ext cx="814830" cy="115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b="1" dirty="0" smtClean="0">
                  <a:solidFill>
                    <a:sysClr val="windowText" lastClr="000000"/>
                  </a:solidFill>
                </a:rPr>
                <a:t>Fábricas:</a:t>
              </a:r>
              <a:endParaRPr lang="es-ES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Textfeld 232"/>
            <p:cNvSpPr txBox="1"/>
            <p:nvPr/>
          </p:nvSpPr>
          <p:spPr>
            <a:xfrm>
              <a:off x="739078" y="5755265"/>
              <a:ext cx="919146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Fábricas /Plantas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Ellipse 233"/>
            <p:cNvSpPr/>
            <p:nvPr/>
          </p:nvSpPr>
          <p:spPr bwMode="auto">
            <a:xfrm>
              <a:off x="613555" y="5786082"/>
              <a:ext cx="36411" cy="3641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Textfeld 235"/>
            <p:cNvSpPr txBox="1"/>
            <p:nvPr/>
          </p:nvSpPr>
          <p:spPr>
            <a:xfrm>
              <a:off x="739077" y="5580785"/>
              <a:ext cx="109490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Sede central del grupo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Stern mit 10 Zacken 236"/>
            <p:cNvSpPr/>
            <p:nvPr/>
          </p:nvSpPr>
          <p:spPr bwMode="auto">
            <a:xfrm>
              <a:off x="578923" y="5598428"/>
              <a:ext cx="105673" cy="105674"/>
            </a:xfrm>
            <a:prstGeom prst="star10">
              <a:avLst>
                <a:gd name="adj" fmla="val 25470"/>
                <a:gd name="hf" fmla="val 105146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2799"/>
            <p:cNvSpPr>
              <a:spLocks/>
            </p:cNvSpPr>
            <p:nvPr/>
          </p:nvSpPr>
          <p:spPr bwMode="auto">
            <a:xfrm flipH="1">
              <a:off x="585667" y="4511552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2799_"/>
            <p:cNvSpPr>
              <a:spLocks/>
            </p:cNvSpPr>
            <p:nvPr/>
          </p:nvSpPr>
          <p:spPr bwMode="auto">
            <a:xfrm flipH="1">
              <a:off x="585667" y="4663973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2799__"/>
            <p:cNvSpPr>
              <a:spLocks/>
            </p:cNvSpPr>
            <p:nvPr/>
          </p:nvSpPr>
          <p:spPr bwMode="auto">
            <a:xfrm flipH="1">
              <a:off x="585667" y="4955328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2799___"/>
            <p:cNvSpPr>
              <a:spLocks/>
            </p:cNvSpPr>
            <p:nvPr/>
          </p:nvSpPr>
          <p:spPr bwMode="auto">
            <a:xfrm flipH="1">
              <a:off x="585667" y="5101005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2799____"/>
            <p:cNvSpPr>
              <a:spLocks/>
            </p:cNvSpPr>
            <p:nvPr/>
          </p:nvSpPr>
          <p:spPr bwMode="auto">
            <a:xfrm flipH="1">
              <a:off x="585667" y="5246684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AE2C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2799_____"/>
            <p:cNvSpPr>
              <a:spLocks/>
            </p:cNvSpPr>
            <p:nvPr/>
          </p:nvSpPr>
          <p:spPr bwMode="auto">
            <a:xfrm flipH="1">
              <a:off x="585667" y="4809651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 bwMode="auto">
          <a:xfrm>
            <a:off x="428684" y="1719898"/>
            <a:ext cx="875341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2000" dirty="0">
                <a:solidFill>
                  <a:srgbClr val="000000"/>
                </a:solidFill>
                <a:cs typeface="Arial" charset="0"/>
                <a:sym typeface="Arial" charset="0"/>
              </a:rPr>
              <a:t>14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/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marcas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*</a:t>
            </a:r>
            <a:b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endParaRPr lang="es-ES" sz="14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58" name="257 Rectángulo"/>
          <p:cNvSpPr/>
          <p:nvPr/>
        </p:nvSpPr>
        <p:spPr bwMode="auto">
          <a:xfrm>
            <a:off x="1422381" y="1719898"/>
            <a:ext cx="1272885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  <a:t>&gt; </a:t>
            </a:r>
            <a:r>
              <a:rPr lang="es-ES" sz="2000">
                <a:solidFill>
                  <a:srgbClr val="000000"/>
                </a:solidFill>
                <a:cs typeface="Arial" charset="0"/>
                <a:sym typeface="Arial" charset="0"/>
              </a:rPr>
              <a:t>50.000</a:t>
            </a:r>
            <a: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b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  <a:t>empleados</a:t>
            </a:r>
            <a:b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>
                <a:solidFill>
                  <a:srgbClr val="000000"/>
                </a:solidFill>
                <a:cs typeface="Arial" charset="0"/>
                <a:sym typeface="Arial" charset="0"/>
              </a:rPr>
              <a:t>en el mundo</a:t>
            </a:r>
            <a:r>
              <a:rPr lang="es-ES" sz="1400" smtClean="0">
                <a:solidFill>
                  <a:srgbClr val="000000"/>
                </a:solidFill>
                <a:cs typeface="Arial" charset="0"/>
                <a:sym typeface="Arial" charset="0"/>
              </a:rPr>
              <a:t>*</a:t>
            </a:r>
          </a:p>
        </p:txBody>
      </p:sp>
      <p:sp>
        <p:nvSpPr>
          <p:cNvPr id="261" name="260 Rectángulo"/>
          <p:cNvSpPr/>
          <p:nvPr/>
        </p:nvSpPr>
        <p:spPr bwMode="auto">
          <a:xfrm>
            <a:off x="2813622" y="1719898"/>
            <a:ext cx="1412347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~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10.500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/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 err="1">
                <a:solidFill>
                  <a:srgbClr val="000000"/>
                </a:solidFill>
                <a:cs typeface="Arial" charset="0"/>
                <a:sym typeface="Arial" charset="0"/>
              </a:rPr>
              <a:t>mill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. EUR 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de facturación*</a:t>
            </a:r>
          </a:p>
        </p:txBody>
      </p:sp>
      <p:sp>
        <p:nvSpPr>
          <p:cNvPr id="262" name="261 Rectángulo"/>
          <p:cNvSpPr/>
          <p:nvPr/>
        </p:nvSpPr>
        <p:spPr bwMode="auto">
          <a:xfrm>
            <a:off x="4344325" y="1719898"/>
            <a:ext cx="1290031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~ 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Arial" charset="0"/>
              </a:rPr>
              <a:t>8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0 </a:t>
            </a:r>
            <a:b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compañías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/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en 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47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países*</a:t>
            </a:r>
          </a:p>
        </p:txBody>
      </p:sp>
      <p:sp>
        <p:nvSpPr>
          <p:cNvPr id="264" name="263 Rectángulo"/>
          <p:cNvSpPr/>
          <p:nvPr/>
        </p:nvSpPr>
        <p:spPr bwMode="auto">
          <a:xfrm>
            <a:off x="5752712" y="1719899"/>
            <a:ext cx="1838284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42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factorías 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en Europa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, EE.UU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., 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Latinoamérica 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y Asia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*</a:t>
            </a:r>
            <a:endParaRPr lang="es-E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5" name="264 Rectángulo"/>
          <p:cNvSpPr/>
          <p:nvPr/>
        </p:nvSpPr>
        <p:spPr bwMode="auto">
          <a:xfrm>
            <a:off x="7709355" y="1719898"/>
            <a:ext cx="1421965" cy="964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Red de ventas 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y servicio de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atención al </a:t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cliente global</a:t>
            </a:r>
          </a:p>
        </p:txBody>
      </p:sp>
      <p:cxnSp>
        <p:nvCxnSpPr>
          <p:cNvPr id="268" name="Straight Connector 53"/>
          <p:cNvCxnSpPr/>
          <p:nvPr/>
        </p:nvCxnSpPr>
        <p:spPr>
          <a:xfrm>
            <a:off x="1363203" y="1719898"/>
            <a:ext cx="0" cy="964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53_"/>
          <p:cNvCxnSpPr/>
          <p:nvPr/>
        </p:nvCxnSpPr>
        <p:spPr>
          <a:xfrm>
            <a:off x="2754444" y="1719898"/>
            <a:ext cx="0" cy="964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53__"/>
          <p:cNvCxnSpPr/>
          <p:nvPr/>
        </p:nvCxnSpPr>
        <p:spPr>
          <a:xfrm>
            <a:off x="4285147" y="1719898"/>
            <a:ext cx="0" cy="964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53___"/>
          <p:cNvCxnSpPr/>
          <p:nvPr/>
        </p:nvCxnSpPr>
        <p:spPr>
          <a:xfrm>
            <a:off x="5693534" y="1719898"/>
            <a:ext cx="0" cy="964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53____"/>
          <p:cNvCxnSpPr/>
          <p:nvPr/>
        </p:nvCxnSpPr>
        <p:spPr>
          <a:xfrm>
            <a:off x="7650174" y="1719898"/>
            <a:ext cx="0" cy="964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7170 Conector recto"/>
          <p:cNvCxnSpPr/>
          <p:nvPr/>
        </p:nvCxnSpPr>
        <p:spPr bwMode="auto">
          <a:xfrm>
            <a:off x="386320" y="2758440"/>
            <a:ext cx="88285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277 Conector recto"/>
          <p:cNvCxnSpPr/>
          <p:nvPr/>
        </p:nvCxnSpPr>
        <p:spPr bwMode="auto">
          <a:xfrm>
            <a:off x="610047" y="5835015"/>
            <a:ext cx="10282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a typeface="ＭＳ Ｐゴシック" pitchFamily="34" charset="-128"/>
              </a:rPr>
              <a:t>BSH España 2013 en un vistazo</a:t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13316" name="Textfeld 22"/>
          <p:cNvSpPr txBox="1">
            <a:spLocks noChangeArrowheads="1"/>
          </p:cNvSpPr>
          <p:nvPr/>
        </p:nvSpPr>
        <p:spPr bwMode="auto">
          <a:xfrm>
            <a:off x="1639210" y="5946775"/>
            <a:ext cx="225492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A 31 de diciembre de </a:t>
            </a:r>
            <a:r>
              <a:rPr lang="es-ES" sz="10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381000" y="1620838"/>
            <a:ext cx="3398838" cy="4100541"/>
          </a:xfrm>
          <a:prstGeom prst="rect">
            <a:avLst/>
          </a:prstGeom>
          <a:solidFill>
            <a:schemeClr val="bg1">
              <a:lumMod val="95000"/>
            </a:schemeClr>
          </a:soli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3496" y="1725111"/>
            <a:ext cx="303480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ea typeface="ＭＳ Ｐゴシック" pitchFamily="34" charset="-128"/>
              </a:rPr>
              <a:t>Líder del mercado en España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283496" y="2247589"/>
            <a:ext cx="461376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ea typeface="ＭＳ Ｐゴシック" pitchFamily="34" charset="-128"/>
              </a:rPr>
              <a:t>Ingresos por ventas: </a:t>
            </a:r>
            <a:r>
              <a:rPr lang="es-ES" b="1" dirty="0">
                <a:ea typeface="ＭＳ Ｐゴシック" pitchFamily="34" charset="-128"/>
              </a:rPr>
              <a:t>1.453,6 millones de Euros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283496" y="2770067"/>
            <a:ext cx="38651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ea typeface="ＭＳ Ｐゴシック" pitchFamily="34" charset="-128"/>
              </a:rPr>
              <a:t>Empleados </a:t>
            </a:r>
            <a:r>
              <a:rPr lang="es-ES" b="1" dirty="0" smtClean="0">
                <a:ea typeface="ＭＳ Ｐゴシック" pitchFamily="34" charset="-128"/>
              </a:rPr>
              <a:t>3.910 </a:t>
            </a:r>
            <a:r>
              <a:rPr lang="es-ES" dirty="0">
                <a:ea typeface="ＭＳ Ｐゴシック" pitchFamily="34" charset="-128"/>
              </a:rPr>
              <a:t>(plantilla media 2013)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3496" y="3292545"/>
            <a:ext cx="36094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ea typeface="ＭＳ Ｐゴシック" pitchFamily="34" charset="-128"/>
              </a:rPr>
              <a:t>BSH España es Top </a:t>
            </a:r>
            <a:r>
              <a:rPr lang="es-ES" b="1" dirty="0" err="1">
                <a:ea typeface="ＭＳ Ｐゴシック" pitchFamily="34" charset="-128"/>
              </a:rPr>
              <a:t>Employer</a:t>
            </a:r>
            <a:r>
              <a:rPr lang="es-ES" b="1" dirty="0">
                <a:ea typeface="ＭＳ Ｐゴシック" pitchFamily="34" charset="-128"/>
              </a:rPr>
              <a:t> 2014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283496" y="3815023"/>
            <a:ext cx="368562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ea typeface="ＭＳ Ｐゴシック" pitchFamily="34" charset="-128"/>
              </a:rPr>
              <a:t>Gasto en I+D: </a:t>
            </a:r>
            <a:r>
              <a:rPr lang="es-ES" b="1" dirty="0" smtClean="0">
                <a:ea typeface="ＭＳ Ｐゴシック" pitchFamily="34" charset="-128"/>
              </a:rPr>
              <a:t>10 millones </a:t>
            </a:r>
            <a:r>
              <a:rPr lang="es-ES" b="1" dirty="0">
                <a:ea typeface="ＭＳ Ｐゴシック" pitchFamily="34" charset="-128"/>
              </a:rPr>
              <a:t>de Euros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283496" y="4337501"/>
            <a:ext cx="51148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ea typeface="ＭＳ Ｐゴシック" pitchFamily="34" charset="-128"/>
              </a:rPr>
              <a:t>Aprox. </a:t>
            </a:r>
            <a:r>
              <a:rPr lang="es-ES" b="1" dirty="0" smtClean="0">
                <a:ea typeface="ＭＳ Ｐゴシック" pitchFamily="34" charset="-128"/>
              </a:rPr>
              <a:t>200 </a:t>
            </a:r>
            <a:r>
              <a:rPr lang="es-ES" b="1" dirty="0">
                <a:ea typeface="ＭＳ Ｐゴシック" pitchFamily="34" charset="-128"/>
              </a:rPr>
              <a:t>especialistas en I+D </a:t>
            </a:r>
            <a:r>
              <a:rPr lang="es-ES" dirty="0" smtClean="0">
                <a:ea typeface="ＭＳ Ｐゴシック" pitchFamily="34" charset="-128"/>
              </a:rPr>
              <a:t>en </a:t>
            </a:r>
            <a:r>
              <a:rPr lang="es-ES" dirty="0">
                <a:ea typeface="ＭＳ Ｐゴシック" pitchFamily="34" charset="-128"/>
              </a:rPr>
              <a:t>la red </a:t>
            </a: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>de desarrollo </a:t>
            </a:r>
            <a:r>
              <a:rPr lang="es-ES" dirty="0">
                <a:ea typeface="ＭＳ Ｐゴシック" pitchFamily="34" charset="-128"/>
              </a:rPr>
              <a:t>y producción </a:t>
            </a:r>
            <a:r>
              <a:rPr lang="es-ES" dirty="0" smtClean="0">
                <a:ea typeface="ＭＳ Ｐゴシック" pitchFamily="34" charset="-128"/>
              </a:rPr>
              <a:t>de BSH España</a:t>
            </a:r>
            <a:endParaRPr lang="es-ES" dirty="0">
              <a:ea typeface="ＭＳ Ｐゴシック" pitchFamily="34" charset="-128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283495" y="4977305"/>
            <a:ext cx="51148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ea typeface="ＭＳ Ｐゴシック" pitchFamily="34" charset="-128"/>
              </a:rPr>
              <a:t>Servicio al Cliente: </a:t>
            </a: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r>
              <a:rPr lang="es-ES" dirty="0" smtClean="0">
                <a:ea typeface="ＭＳ Ｐゴシック" pitchFamily="34" charset="-128"/>
              </a:rPr>
              <a:t>305 centros especializados en todo el país con un equipo de más de 800 profesionales</a:t>
            </a:r>
            <a:endParaRPr lang="es-ES" dirty="0">
              <a:ea typeface="ＭＳ Ｐゴシック" pitchFamily="34" charset="-128"/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4283496" y="2143316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 bwMode="auto">
          <a:xfrm>
            <a:off x="4283496" y="2665794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 bwMode="auto">
          <a:xfrm>
            <a:off x="4283496" y="3188272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 bwMode="auto">
          <a:xfrm>
            <a:off x="4283496" y="3710750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 bwMode="auto">
          <a:xfrm>
            <a:off x="4283496" y="4233228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 bwMode="auto">
          <a:xfrm>
            <a:off x="4283496" y="4977305"/>
            <a:ext cx="465420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 bwMode="auto">
          <a:xfrm>
            <a:off x="4283496" y="5721380"/>
            <a:ext cx="4654203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 bwMode="auto">
          <a:xfrm>
            <a:off x="4283496" y="1613081"/>
            <a:ext cx="4654203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E:\BSH\Comunicacion_Corporativa\2014_04_Dossier_BSH_2014\01_imagers\BSH_Plaza_retoqu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/>
          <a:stretch/>
        </p:blipFill>
        <p:spPr bwMode="auto">
          <a:xfrm>
            <a:off x="0" y="1958277"/>
            <a:ext cx="3947042" cy="4238498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smtClean="0"/>
              <a:t>BSH España: El origen de la compañía</a:t>
            </a:r>
            <a:endParaRPr lang="en-US" dirty="0" smtClean="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43769" y="3141018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bg1">
                    <a:lumMod val="50000"/>
                  </a:schemeClr>
                </a:solidFill>
              </a:rPr>
              <a:t>1967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43768" y="3979806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bg1">
                    <a:lumMod val="50000"/>
                  </a:schemeClr>
                </a:solidFill>
              </a:rPr>
              <a:t>1984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43769" y="4349138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bg1">
                    <a:lumMod val="50000"/>
                  </a:schemeClr>
                </a:solidFill>
              </a:rPr>
              <a:t>1988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43767" y="4624665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bg1">
                    <a:lumMod val="50000"/>
                  </a:schemeClr>
                </a:solidFill>
              </a:rPr>
              <a:t>1998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2528098" y="1749287"/>
            <a:ext cx="2781644" cy="5704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ROBERT BOSCH GMBH</a:t>
            </a:r>
          </a:p>
          <a:p>
            <a:pPr algn="ctr"/>
            <a:r>
              <a:rPr lang="es-ES" sz="1200" dirty="0"/>
              <a:t>Stuttgart</a:t>
            </a:r>
            <a:endParaRPr lang="en-US" sz="1200" dirty="0"/>
          </a:p>
        </p:txBody>
      </p:sp>
      <p:cxnSp>
        <p:nvCxnSpPr>
          <p:cNvPr id="35" name="Straight Connector 53"/>
          <p:cNvCxnSpPr/>
          <p:nvPr/>
        </p:nvCxnSpPr>
        <p:spPr>
          <a:xfrm>
            <a:off x="1766045" y="1661823"/>
            <a:ext cx="0" cy="445440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 bwMode="auto">
          <a:xfrm>
            <a:off x="5563645" y="1749287"/>
            <a:ext cx="2851781" cy="5704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/>
              <a:t>SIEMENS AG</a:t>
            </a:r>
          </a:p>
          <a:p>
            <a:pPr algn="ctr"/>
            <a:r>
              <a:rPr lang="es-ES" sz="1200" dirty="0" err="1"/>
              <a:t>Munich</a:t>
            </a:r>
            <a:r>
              <a:rPr lang="es-ES" sz="1200" dirty="0"/>
              <a:t>, Berlín</a:t>
            </a:r>
            <a:endParaRPr lang="en-US" sz="1200" dirty="0"/>
          </a:p>
        </p:txBody>
      </p:sp>
      <p:cxnSp>
        <p:nvCxnSpPr>
          <p:cNvPr id="11" name="10 Conector angular"/>
          <p:cNvCxnSpPr/>
          <p:nvPr/>
        </p:nvCxnSpPr>
        <p:spPr bwMode="auto">
          <a:xfrm rot="16200000" flipH="1">
            <a:off x="4645275" y="4437077"/>
            <a:ext cx="568385" cy="760549"/>
          </a:xfrm>
          <a:prstGeom prst="bentConnector3">
            <a:avLst>
              <a:gd name="adj1" fmla="val 19165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 flipV="1">
            <a:off x="2728404" y="3375575"/>
            <a:ext cx="0" cy="46737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79 Conector recto"/>
          <p:cNvCxnSpPr/>
          <p:nvPr/>
        </p:nvCxnSpPr>
        <p:spPr bwMode="auto">
          <a:xfrm flipV="1">
            <a:off x="4549193" y="3375575"/>
            <a:ext cx="0" cy="75995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82 Conector recto"/>
          <p:cNvCxnSpPr/>
          <p:nvPr/>
        </p:nvCxnSpPr>
        <p:spPr bwMode="auto">
          <a:xfrm flipV="1">
            <a:off x="8190772" y="3375575"/>
            <a:ext cx="0" cy="108000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85 Conector recto"/>
          <p:cNvCxnSpPr/>
          <p:nvPr/>
        </p:nvCxnSpPr>
        <p:spPr bwMode="auto">
          <a:xfrm>
            <a:off x="1212542" y="3318218"/>
            <a:ext cx="4064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 bwMode="auto">
          <a:xfrm>
            <a:off x="1212542" y="4164472"/>
            <a:ext cx="4064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 bwMode="auto">
          <a:xfrm>
            <a:off x="1212542" y="4799640"/>
            <a:ext cx="4064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 bwMode="auto">
          <a:xfrm>
            <a:off x="1212542" y="4533160"/>
            <a:ext cx="4064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 bwMode="auto">
          <a:xfrm>
            <a:off x="1945433" y="4533160"/>
            <a:ext cx="167194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 bwMode="auto">
          <a:xfrm>
            <a:off x="1945433" y="4799640"/>
            <a:ext cx="3410095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Line 2"/>
          <p:cNvSpPr>
            <a:spLocks noChangeShapeType="1"/>
          </p:cNvSpPr>
          <p:nvPr/>
        </p:nvSpPr>
        <p:spPr bwMode="auto">
          <a:xfrm>
            <a:off x="2544159" y="2318939"/>
            <a:ext cx="2765584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1" name="Line 2_"/>
          <p:cNvSpPr>
            <a:spLocks noChangeShapeType="1"/>
          </p:cNvSpPr>
          <p:nvPr/>
        </p:nvSpPr>
        <p:spPr bwMode="auto">
          <a:xfrm>
            <a:off x="5649842" y="2318939"/>
            <a:ext cx="27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8227" name="8226 Conector recto"/>
          <p:cNvCxnSpPr/>
          <p:nvPr/>
        </p:nvCxnSpPr>
        <p:spPr bwMode="auto">
          <a:xfrm>
            <a:off x="6989535" y="2319732"/>
            <a:ext cx="0" cy="211443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9" name="8228 Conector recto"/>
          <p:cNvCxnSpPr/>
          <p:nvPr/>
        </p:nvCxnSpPr>
        <p:spPr bwMode="auto">
          <a:xfrm flipV="1">
            <a:off x="5392119" y="2632725"/>
            <a:ext cx="0" cy="261039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175 Conector recto"/>
          <p:cNvCxnSpPr/>
          <p:nvPr/>
        </p:nvCxnSpPr>
        <p:spPr bwMode="auto">
          <a:xfrm flipV="1">
            <a:off x="5527056" y="2531175"/>
            <a:ext cx="0" cy="362588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1" name="8230 Conector recto"/>
          <p:cNvCxnSpPr/>
          <p:nvPr/>
        </p:nvCxnSpPr>
        <p:spPr bwMode="auto">
          <a:xfrm flipH="1">
            <a:off x="3918920" y="2632725"/>
            <a:ext cx="1473199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180 Conector recto"/>
          <p:cNvCxnSpPr/>
          <p:nvPr/>
        </p:nvCxnSpPr>
        <p:spPr bwMode="auto">
          <a:xfrm>
            <a:off x="5527056" y="2531175"/>
            <a:ext cx="1462479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182 Conector recto"/>
          <p:cNvCxnSpPr/>
          <p:nvPr/>
        </p:nvCxnSpPr>
        <p:spPr bwMode="auto">
          <a:xfrm>
            <a:off x="3918920" y="2319732"/>
            <a:ext cx="0" cy="312993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36 Rectángulo"/>
          <p:cNvSpPr/>
          <p:nvPr/>
        </p:nvSpPr>
        <p:spPr bwMode="auto">
          <a:xfrm>
            <a:off x="1922067" y="2817138"/>
            <a:ext cx="7075041" cy="558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BSH BOSCH UND SIEMENS HAUSGERÄTE</a:t>
            </a:r>
          </a:p>
          <a:p>
            <a:pPr algn="ctr">
              <a:defRPr/>
            </a:pPr>
            <a:r>
              <a:rPr lang="es-ES" sz="1200" dirty="0" err="1">
                <a:solidFill>
                  <a:schemeClr val="bg1"/>
                </a:solidFill>
              </a:rPr>
              <a:t>Munich</a:t>
            </a:r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206" name="205 Conector recto"/>
          <p:cNvCxnSpPr/>
          <p:nvPr/>
        </p:nvCxnSpPr>
        <p:spPr bwMode="auto">
          <a:xfrm flipV="1">
            <a:off x="6369981" y="3375575"/>
            <a:ext cx="0" cy="75995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" name="231 Rectángulo"/>
          <p:cNvSpPr/>
          <p:nvPr/>
        </p:nvSpPr>
        <p:spPr bwMode="auto">
          <a:xfrm>
            <a:off x="3742856" y="4022047"/>
            <a:ext cx="1612673" cy="511113"/>
          </a:xfrm>
          <a:prstGeom prst="rect">
            <a:avLst/>
          </a:prstGeom>
          <a:solidFill>
            <a:srgbClr val="E66E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SAFEL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Pamplona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38 Rectángulo"/>
          <p:cNvSpPr/>
          <p:nvPr/>
        </p:nvSpPr>
        <p:spPr bwMode="auto">
          <a:xfrm>
            <a:off x="1922067" y="3653359"/>
            <a:ext cx="1612673" cy="511113"/>
          </a:xfrm>
          <a:prstGeom prst="rect">
            <a:avLst/>
          </a:prstGeom>
          <a:solidFill>
            <a:srgbClr val="E66E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Bosch-Siemens 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Madrid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40 Rectángulo"/>
          <p:cNvSpPr/>
          <p:nvPr/>
        </p:nvSpPr>
        <p:spPr bwMode="auto">
          <a:xfrm>
            <a:off x="5563645" y="4022047"/>
            <a:ext cx="1612673" cy="511113"/>
          </a:xfrm>
          <a:prstGeom prst="rect">
            <a:avLst/>
          </a:prstGeom>
          <a:solidFill>
            <a:srgbClr val="E66E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BALAY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Zaragoza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41 Rectángulo"/>
          <p:cNvSpPr/>
          <p:nvPr/>
        </p:nvSpPr>
        <p:spPr bwMode="auto">
          <a:xfrm>
            <a:off x="7384435" y="4288527"/>
            <a:ext cx="1612673" cy="511113"/>
          </a:xfrm>
          <a:prstGeom prst="rect">
            <a:avLst/>
          </a:prstGeom>
          <a:solidFill>
            <a:srgbClr val="E66E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UFESA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Vitoria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50" name="149 Conector recto"/>
          <p:cNvCxnSpPr/>
          <p:nvPr/>
        </p:nvCxnSpPr>
        <p:spPr bwMode="auto">
          <a:xfrm flipV="1">
            <a:off x="5392119" y="4757570"/>
            <a:ext cx="0" cy="33870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241 Conector recto"/>
          <p:cNvCxnSpPr/>
          <p:nvPr/>
        </p:nvCxnSpPr>
        <p:spPr bwMode="auto">
          <a:xfrm flipV="1">
            <a:off x="5527056" y="4637665"/>
            <a:ext cx="0" cy="458612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242 Conector recto"/>
          <p:cNvCxnSpPr/>
          <p:nvPr/>
        </p:nvCxnSpPr>
        <p:spPr bwMode="auto">
          <a:xfrm flipV="1">
            <a:off x="5660629" y="4997381"/>
            <a:ext cx="0" cy="9889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243 Conector recto"/>
          <p:cNvCxnSpPr/>
          <p:nvPr/>
        </p:nvCxnSpPr>
        <p:spPr bwMode="auto">
          <a:xfrm flipV="1">
            <a:off x="5257182" y="4877475"/>
            <a:ext cx="0" cy="218802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244 Conector recto"/>
          <p:cNvCxnSpPr/>
          <p:nvPr/>
        </p:nvCxnSpPr>
        <p:spPr bwMode="auto">
          <a:xfrm flipV="1">
            <a:off x="8190771" y="4839472"/>
            <a:ext cx="0" cy="157909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154 Conector recto"/>
          <p:cNvCxnSpPr/>
          <p:nvPr/>
        </p:nvCxnSpPr>
        <p:spPr bwMode="auto">
          <a:xfrm flipH="1">
            <a:off x="5660629" y="4997381"/>
            <a:ext cx="253014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176 Conector recto"/>
          <p:cNvCxnSpPr/>
          <p:nvPr/>
        </p:nvCxnSpPr>
        <p:spPr bwMode="auto">
          <a:xfrm>
            <a:off x="6369982" y="4528398"/>
            <a:ext cx="0" cy="104505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263 Conector recto"/>
          <p:cNvCxnSpPr/>
          <p:nvPr/>
        </p:nvCxnSpPr>
        <p:spPr bwMode="auto">
          <a:xfrm>
            <a:off x="4549193" y="4533160"/>
            <a:ext cx="0" cy="22441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178 Conector recto"/>
          <p:cNvCxnSpPr/>
          <p:nvPr/>
        </p:nvCxnSpPr>
        <p:spPr bwMode="auto">
          <a:xfrm flipH="1">
            <a:off x="5527056" y="4637665"/>
            <a:ext cx="842926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266 Conector recto"/>
          <p:cNvCxnSpPr/>
          <p:nvPr/>
        </p:nvCxnSpPr>
        <p:spPr bwMode="auto">
          <a:xfrm flipH="1">
            <a:off x="4549193" y="4757570"/>
            <a:ext cx="84292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267 Conector recto"/>
          <p:cNvCxnSpPr/>
          <p:nvPr/>
        </p:nvCxnSpPr>
        <p:spPr bwMode="auto">
          <a:xfrm flipH="1">
            <a:off x="2728403" y="4877475"/>
            <a:ext cx="252878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277 Conector recto"/>
          <p:cNvCxnSpPr/>
          <p:nvPr/>
        </p:nvCxnSpPr>
        <p:spPr bwMode="auto">
          <a:xfrm>
            <a:off x="2728403" y="4164472"/>
            <a:ext cx="0" cy="713003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 Box 13_"/>
          <p:cNvSpPr txBox="1">
            <a:spLocks noChangeArrowheads="1"/>
          </p:cNvSpPr>
          <p:nvPr/>
        </p:nvSpPr>
        <p:spPr bwMode="auto">
          <a:xfrm>
            <a:off x="549377" y="5550349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HOY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2" name="281 Conector recto"/>
          <p:cNvCxnSpPr/>
          <p:nvPr/>
        </p:nvCxnSpPr>
        <p:spPr bwMode="auto">
          <a:xfrm>
            <a:off x="1212542" y="5725324"/>
            <a:ext cx="4064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581153" y="1772337"/>
            <a:ext cx="565150" cy="565150"/>
            <a:chOff x="177" y="953"/>
            <a:chExt cx="574" cy="574"/>
          </a:xfrm>
          <a:solidFill>
            <a:srgbClr val="0050A5"/>
          </a:solidFill>
        </p:grpSpPr>
        <p:sp>
          <p:nvSpPr>
            <p:cNvPr id="198" name="Freeform 8"/>
            <p:cNvSpPr>
              <a:spLocks/>
            </p:cNvSpPr>
            <p:nvPr/>
          </p:nvSpPr>
          <p:spPr bwMode="auto">
            <a:xfrm>
              <a:off x="177" y="991"/>
              <a:ext cx="574" cy="536"/>
            </a:xfrm>
            <a:custGeom>
              <a:avLst/>
              <a:gdLst>
                <a:gd name="T0" fmla="*/ 236 w 240"/>
                <a:gd name="T1" fmla="*/ 224 h 224"/>
                <a:gd name="T2" fmla="*/ 4 w 240"/>
                <a:gd name="T3" fmla="*/ 224 h 224"/>
                <a:gd name="T4" fmla="*/ 0 w 240"/>
                <a:gd name="T5" fmla="*/ 220 h 224"/>
                <a:gd name="T6" fmla="*/ 0 w 240"/>
                <a:gd name="T7" fmla="*/ 4 h 224"/>
                <a:gd name="T8" fmla="*/ 4 w 240"/>
                <a:gd name="T9" fmla="*/ 0 h 224"/>
                <a:gd name="T10" fmla="*/ 44 w 240"/>
                <a:gd name="T11" fmla="*/ 0 h 224"/>
                <a:gd name="T12" fmla="*/ 48 w 240"/>
                <a:gd name="T13" fmla="*/ 4 h 224"/>
                <a:gd name="T14" fmla="*/ 44 w 240"/>
                <a:gd name="T15" fmla="*/ 8 h 224"/>
                <a:gd name="T16" fmla="*/ 8 w 240"/>
                <a:gd name="T17" fmla="*/ 8 h 224"/>
                <a:gd name="T18" fmla="*/ 8 w 240"/>
                <a:gd name="T19" fmla="*/ 216 h 224"/>
                <a:gd name="T20" fmla="*/ 232 w 240"/>
                <a:gd name="T21" fmla="*/ 216 h 224"/>
                <a:gd name="T22" fmla="*/ 232 w 240"/>
                <a:gd name="T23" fmla="*/ 8 h 224"/>
                <a:gd name="T24" fmla="*/ 196 w 240"/>
                <a:gd name="T25" fmla="*/ 8 h 224"/>
                <a:gd name="T26" fmla="*/ 192 w 240"/>
                <a:gd name="T27" fmla="*/ 4 h 224"/>
                <a:gd name="T28" fmla="*/ 196 w 240"/>
                <a:gd name="T29" fmla="*/ 0 h 224"/>
                <a:gd name="T30" fmla="*/ 236 w 240"/>
                <a:gd name="T31" fmla="*/ 0 h 224"/>
                <a:gd name="T32" fmla="*/ 240 w 240"/>
                <a:gd name="T33" fmla="*/ 4 h 224"/>
                <a:gd name="T34" fmla="*/ 240 w 240"/>
                <a:gd name="T35" fmla="*/ 220 h 224"/>
                <a:gd name="T36" fmla="*/ 236 w 240"/>
                <a:gd name="T3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24">
                  <a:moveTo>
                    <a:pt x="236" y="224"/>
                  </a:moveTo>
                  <a:cubicBezTo>
                    <a:pt x="4" y="224"/>
                    <a:pt x="4" y="224"/>
                    <a:pt x="4" y="224"/>
                  </a:cubicBezTo>
                  <a:cubicBezTo>
                    <a:pt x="2" y="224"/>
                    <a:pt x="0" y="222"/>
                    <a:pt x="0" y="2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232" y="216"/>
                    <a:pt x="232" y="216"/>
                    <a:pt x="232" y="216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4" y="8"/>
                    <a:pt x="192" y="6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40" y="222"/>
                    <a:pt x="238" y="224"/>
                    <a:pt x="236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9" name="Freeform 9"/>
            <p:cNvSpPr>
              <a:spLocks noEditPoints="1"/>
            </p:cNvSpPr>
            <p:nvPr/>
          </p:nvSpPr>
          <p:spPr bwMode="auto">
            <a:xfrm>
              <a:off x="273" y="953"/>
              <a:ext cx="96" cy="115"/>
            </a:xfrm>
            <a:custGeom>
              <a:avLst/>
              <a:gdLst>
                <a:gd name="T0" fmla="*/ 36 w 40"/>
                <a:gd name="T1" fmla="*/ 48 h 48"/>
                <a:gd name="T2" fmla="*/ 4 w 40"/>
                <a:gd name="T3" fmla="*/ 48 h 48"/>
                <a:gd name="T4" fmla="*/ 0 w 40"/>
                <a:gd name="T5" fmla="*/ 44 h 48"/>
                <a:gd name="T6" fmla="*/ 0 w 40"/>
                <a:gd name="T7" fmla="*/ 4 h 48"/>
                <a:gd name="T8" fmla="*/ 4 w 40"/>
                <a:gd name="T9" fmla="*/ 0 h 48"/>
                <a:gd name="T10" fmla="*/ 36 w 40"/>
                <a:gd name="T11" fmla="*/ 0 h 48"/>
                <a:gd name="T12" fmla="*/ 40 w 40"/>
                <a:gd name="T13" fmla="*/ 4 h 48"/>
                <a:gd name="T14" fmla="*/ 40 w 40"/>
                <a:gd name="T15" fmla="*/ 44 h 48"/>
                <a:gd name="T16" fmla="*/ 36 w 40"/>
                <a:gd name="T17" fmla="*/ 48 h 48"/>
                <a:gd name="T18" fmla="*/ 8 w 40"/>
                <a:gd name="T19" fmla="*/ 40 h 48"/>
                <a:gd name="T20" fmla="*/ 32 w 40"/>
                <a:gd name="T21" fmla="*/ 40 h 48"/>
                <a:gd name="T22" fmla="*/ 32 w 40"/>
                <a:gd name="T23" fmla="*/ 8 h 48"/>
                <a:gd name="T24" fmla="*/ 8 w 40"/>
                <a:gd name="T25" fmla="*/ 8 h 48"/>
                <a:gd name="T26" fmla="*/ 8 w 40"/>
                <a:gd name="T2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8">
                  <a:moveTo>
                    <a:pt x="36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6"/>
                    <a:pt x="38" y="48"/>
                    <a:pt x="36" y="48"/>
                  </a:cubicBezTo>
                  <a:close/>
                  <a:moveTo>
                    <a:pt x="8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0" name="Freeform 10"/>
            <p:cNvSpPr>
              <a:spLocks noEditPoints="1"/>
            </p:cNvSpPr>
            <p:nvPr/>
          </p:nvSpPr>
          <p:spPr bwMode="auto">
            <a:xfrm>
              <a:off x="560" y="953"/>
              <a:ext cx="96" cy="115"/>
            </a:xfrm>
            <a:custGeom>
              <a:avLst/>
              <a:gdLst>
                <a:gd name="T0" fmla="*/ 36 w 40"/>
                <a:gd name="T1" fmla="*/ 48 h 48"/>
                <a:gd name="T2" fmla="*/ 4 w 40"/>
                <a:gd name="T3" fmla="*/ 48 h 48"/>
                <a:gd name="T4" fmla="*/ 0 w 40"/>
                <a:gd name="T5" fmla="*/ 44 h 48"/>
                <a:gd name="T6" fmla="*/ 0 w 40"/>
                <a:gd name="T7" fmla="*/ 4 h 48"/>
                <a:gd name="T8" fmla="*/ 4 w 40"/>
                <a:gd name="T9" fmla="*/ 0 h 48"/>
                <a:gd name="T10" fmla="*/ 36 w 40"/>
                <a:gd name="T11" fmla="*/ 0 h 48"/>
                <a:gd name="T12" fmla="*/ 40 w 40"/>
                <a:gd name="T13" fmla="*/ 4 h 48"/>
                <a:gd name="T14" fmla="*/ 40 w 40"/>
                <a:gd name="T15" fmla="*/ 44 h 48"/>
                <a:gd name="T16" fmla="*/ 36 w 40"/>
                <a:gd name="T17" fmla="*/ 48 h 48"/>
                <a:gd name="T18" fmla="*/ 8 w 40"/>
                <a:gd name="T19" fmla="*/ 40 h 48"/>
                <a:gd name="T20" fmla="*/ 32 w 40"/>
                <a:gd name="T21" fmla="*/ 40 h 48"/>
                <a:gd name="T22" fmla="*/ 32 w 40"/>
                <a:gd name="T23" fmla="*/ 8 h 48"/>
                <a:gd name="T24" fmla="*/ 8 w 40"/>
                <a:gd name="T25" fmla="*/ 8 h 48"/>
                <a:gd name="T26" fmla="*/ 8 w 40"/>
                <a:gd name="T2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8">
                  <a:moveTo>
                    <a:pt x="36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6"/>
                    <a:pt x="38" y="48"/>
                    <a:pt x="36" y="48"/>
                  </a:cubicBezTo>
                  <a:close/>
                  <a:moveTo>
                    <a:pt x="8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1" name="Freeform 11"/>
            <p:cNvSpPr>
              <a:spLocks/>
            </p:cNvSpPr>
            <p:nvPr/>
          </p:nvSpPr>
          <p:spPr bwMode="auto">
            <a:xfrm>
              <a:off x="350" y="991"/>
              <a:ext cx="229" cy="19"/>
            </a:xfrm>
            <a:custGeom>
              <a:avLst/>
              <a:gdLst>
                <a:gd name="T0" fmla="*/ 92 w 96"/>
                <a:gd name="T1" fmla="*/ 8 h 8"/>
                <a:gd name="T2" fmla="*/ 4 w 96"/>
                <a:gd name="T3" fmla="*/ 8 h 8"/>
                <a:gd name="T4" fmla="*/ 0 w 96"/>
                <a:gd name="T5" fmla="*/ 4 h 8"/>
                <a:gd name="T6" fmla="*/ 4 w 96"/>
                <a:gd name="T7" fmla="*/ 0 h 8"/>
                <a:gd name="T8" fmla="*/ 92 w 96"/>
                <a:gd name="T9" fmla="*/ 0 h 8"/>
                <a:gd name="T10" fmla="*/ 96 w 96"/>
                <a:gd name="T11" fmla="*/ 4 h 8"/>
                <a:gd name="T12" fmla="*/ 92 w 9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">
                  <a:moveTo>
                    <a:pt x="9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6"/>
                    <a:pt x="94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3" name="Freeform 12"/>
            <p:cNvSpPr>
              <a:spLocks/>
            </p:cNvSpPr>
            <p:nvPr/>
          </p:nvSpPr>
          <p:spPr bwMode="auto">
            <a:xfrm>
              <a:off x="177" y="1125"/>
              <a:ext cx="574" cy="19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311" y="1171"/>
              <a:ext cx="20" cy="308"/>
            </a:xfrm>
            <a:custGeom>
              <a:avLst/>
              <a:gdLst>
                <a:gd name="T0" fmla="*/ 4 w 8"/>
                <a:gd name="T1" fmla="*/ 129 h 129"/>
                <a:gd name="T2" fmla="*/ 0 w 8"/>
                <a:gd name="T3" fmla="*/ 125 h 129"/>
                <a:gd name="T4" fmla="*/ 0 w 8"/>
                <a:gd name="T5" fmla="*/ 4 h 129"/>
                <a:gd name="T6" fmla="*/ 4 w 8"/>
                <a:gd name="T7" fmla="*/ 0 h 129"/>
                <a:gd name="T8" fmla="*/ 8 w 8"/>
                <a:gd name="T9" fmla="*/ 4 h 129"/>
                <a:gd name="T10" fmla="*/ 8 w 8"/>
                <a:gd name="T11" fmla="*/ 125 h 129"/>
                <a:gd name="T12" fmla="*/ 4 w 8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9">
                  <a:moveTo>
                    <a:pt x="4" y="129"/>
                  </a:moveTo>
                  <a:cubicBezTo>
                    <a:pt x="2" y="129"/>
                    <a:pt x="0" y="127"/>
                    <a:pt x="0" y="1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6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Freeform 14"/>
            <p:cNvSpPr>
              <a:spLocks/>
            </p:cNvSpPr>
            <p:nvPr/>
          </p:nvSpPr>
          <p:spPr bwMode="auto">
            <a:xfrm>
              <a:off x="445" y="1171"/>
              <a:ext cx="19" cy="308"/>
            </a:xfrm>
            <a:custGeom>
              <a:avLst/>
              <a:gdLst>
                <a:gd name="T0" fmla="*/ 4 w 8"/>
                <a:gd name="T1" fmla="*/ 129 h 129"/>
                <a:gd name="T2" fmla="*/ 0 w 8"/>
                <a:gd name="T3" fmla="*/ 125 h 129"/>
                <a:gd name="T4" fmla="*/ 0 w 8"/>
                <a:gd name="T5" fmla="*/ 4 h 129"/>
                <a:gd name="T6" fmla="*/ 4 w 8"/>
                <a:gd name="T7" fmla="*/ 0 h 129"/>
                <a:gd name="T8" fmla="*/ 8 w 8"/>
                <a:gd name="T9" fmla="*/ 4 h 129"/>
                <a:gd name="T10" fmla="*/ 8 w 8"/>
                <a:gd name="T11" fmla="*/ 125 h 129"/>
                <a:gd name="T12" fmla="*/ 4 w 8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9">
                  <a:moveTo>
                    <a:pt x="4" y="129"/>
                  </a:moveTo>
                  <a:cubicBezTo>
                    <a:pt x="2" y="129"/>
                    <a:pt x="0" y="127"/>
                    <a:pt x="0" y="1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6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>
              <a:off x="579" y="1171"/>
              <a:ext cx="19" cy="308"/>
            </a:xfrm>
            <a:custGeom>
              <a:avLst/>
              <a:gdLst>
                <a:gd name="T0" fmla="*/ 4 w 8"/>
                <a:gd name="T1" fmla="*/ 129 h 129"/>
                <a:gd name="T2" fmla="*/ 0 w 8"/>
                <a:gd name="T3" fmla="*/ 125 h 129"/>
                <a:gd name="T4" fmla="*/ 0 w 8"/>
                <a:gd name="T5" fmla="*/ 4 h 129"/>
                <a:gd name="T6" fmla="*/ 4 w 8"/>
                <a:gd name="T7" fmla="*/ 0 h 129"/>
                <a:gd name="T8" fmla="*/ 8 w 8"/>
                <a:gd name="T9" fmla="*/ 4 h 129"/>
                <a:gd name="T10" fmla="*/ 8 w 8"/>
                <a:gd name="T11" fmla="*/ 125 h 129"/>
                <a:gd name="T12" fmla="*/ 4 w 8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9">
                  <a:moveTo>
                    <a:pt x="4" y="129"/>
                  </a:moveTo>
                  <a:cubicBezTo>
                    <a:pt x="2" y="129"/>
                    <a:pt x="0" y="127"/>
                    <a:pt x="0" y="1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6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16"/>
            <p:cNvSpPr>
              <a:spLocks/>
            </p:cNvSpPr>
            <p:nvPr/>
          </p:nvSpPr>
          <p:spPr bwMode="auto">
            <a:xfrm>
              <a:off x="225" y="1221"/>
              <a:ext cx="479" cy="19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17"/>
            <p:cNvSpPr>
              <a:spLocks/>
            </p:cNvSpPr>
            <p:nvPr/>
          </p:nvSpPr>
          <p:spPr bwMode="auto">
            <a:xfrm>
              <a:off x="225" y="1317"/>
              <a:ext cx="479" cy="19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18"/>
            <p:cNvSpPr>
              <a:spLocks/>
            </p:cNvSpPr>
            <p:nvPr/>
          </p:nvSpPr>
          <p:spPr bwMode="auto">
            <a:xfrm>
              <a:off x="225" y="1412"/>
              <a:ext cx="479" cy="19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303" name="302 Conector recto"/>
          <p:cNvCxnSpPr/>
          <p:nvPr/>
        </p:nvCxnSpPr>
        <p:spPr bwMode="auto">
          <a:xfrm>
            <a:off x="5563645" y="4799640"/>
            <a:ext cx="1728322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305 Conector recto"/>
          <p:cNvCxnSpPr/>
          <p:nvPr/>
        </p:nvCxnSpPr>
        <p:spPr bwMode="auto">
          <a:xfrm>
            <a:off x="5427481" y="4799640"/>
            <a:ext cx="64214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 bwMode="auto">
          <a:xfrm>
            <a:off x="1922067" y="5096275"/>
            <a:ext cx="7075041" cy="646113"/>
          </a:xfrm>
          <a:prstGeom prst="rect">
            <a:avLst/>
          </a:prstGeom>
          <a:solidFill>
            <a:srgbClr val="0050A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BSH </a:t>
            </a:r>
            <a:r>
              <a:rPr lang="es-ES" dirty="0" err="1">
                <a:solidFill>
                  <a:schemeClr val="bg1"/>
                </a:solidFill>
              </a:rPr>
              <a:t>BSH</a:t>
            </a:r>
            <a:r>
              <a:rPr lang="es-ES" dirty="0">
                <a:solidFill>
                  <a:schemeClr val="bg1"/>
                </a:solidFill>
              </a:rPr>
              <a:t> ELECTRODOMÉSTICOS ESPAÑA, S.A.</a:t>
            </a:r>
          </a:p>
          <a:p>
            <a:pPr algn="ctr">
              <a:defRPr/>
            </a:pPr>
            <a:r>
              <a:rPr lang="es-ES" sz="1300" dirty="0">
                <a:solidFill>
                  <a:schemeClr val="bg1"/>
                </a:solidFill>
              </a:rPr>
              <a:t>Zaragoza y Pamplona</a:t>
            </a:r>
          </a:p>
        </p:txBody>
      </p:sp>
    </p:spTree>
    <p:extLst>
      <p:ext uri="{BB962C8B-B14F-4D97-AF65-F5344CB8AC3E}">
        <p14:creationId xmlns:p14="http://schemas.microsoft.com/office/powerpoint/2010/main" val="22935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793"/>
          <p:cNvSpPr>
            <a:spLocks noChangeArrowheads="1"/>
          </p:cNvSpPr>
          <p:nvPr/>
        </p:nvSpPr>
        <p:spPr bwMode="auto">
          <a:xfrm>
            <a:off x="381000" y="1620838"/>
            <a:ext cx="8833875" cy="4501657"/>
          </a:xfrm>
          <a:prstGeom prst="rect">
            <a:avLst/>
          </a:prstGeom>
          <a:solidFill>
            <a:schemeClr val="bg1">
              <a:lumMod val="95000"/>
            </a:schemeClr>
          </a:soli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200">
              <a:solidFill>
                <a:srgbClr val="000000"/>
              </a:solidFill>
            </a:endParaRPr>
          </a:p>
        </p:txBody>
      </p:sp>
      <p:pic>
        <p:nvPicPr>
          <p:cNvPr id="3075" name="Picture 3" descr="E:\BSH\Comunicacion_Corporativa\2014_04_Dossier_BSH_2014\01_imagers\BSH NBH 2012_Weltkarte_DE_v02.em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467" r="30038" b="33091"/>
          <a:stretch/>
        </p:blipFill>
        <p:spPr bwMode="auto">
          <a:xfrm>
            <a:off x="2813622" y="1620838"/>
            <a:ext cx="6401253" cy="44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68791" y="5913611"/>
            <a:ext cx="40957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es-ES" sz="9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Arial" charset="0"/>
              </a:rPr>
              <a:t>* Plantilla media 2013  </a:t>
            </a:r>
            <a:endParaRPr lang="es-ES" sz="900" b="1" dirty="0">
              <a:solidFill>
                <a:schemeClr val="bg1">
                  <a:lumMod val="50000"/>
                </a:schemeClr>
              </a:solidFill>
              <a:cs typeface="Arial" charset="0"/>
              <a:sym typeface="Arial" charset="0"/>
            </a:endParaRPr>
          </a:p>
        </p:txBody>
      </p:sp>
      <p:grpSp>
        <p:nvGrpSpPr>
          <p:cNvPr id="4" name="19 Grupo"/>
          <p:cNvGrpSpPr/>
          <p:nvPr/>
        </p:nvGrpSpPr>
        <p:grpSpPr>
          <a:xfrm>
            <a:off x="568791" y="3959562"/>
            <a:ext cx="2598205" cy="1787068"/>
            <a:chOff x="577903" y="4308986"/>
            <a:chExt cx="2245281" cy="1544324"/>
          </a:xfrm>
        </p:grpSpPr>
        <p:sp>
          <p:nvSpPr>
            <p:cNvPr id="21" name="Textfeld 214"/>
            <p:cNvSpPr txBox="1"/>
            <p:nvPr/>
          </p:nvSpPr>
          <p:spPr>
            <a:xfrm>
              <a:off x="745821" y="4495972"/>
              <a:ext cx="63342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Cocción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feld 217"/>
            <p:cNvSpPr txBox="1"/>
            <p:nvPr/>
          </p:nvSpPr>
          <p:spPr>
            <a:xfrm>
              <a:off x="745820" y="4648393"/>
              <a:ext cx="1219119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Refrigeración/Congelación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feld 220"/>
            <p:cNvSpPr txBox="1"/>
            <p:nvPr/>
          </p:nvSpPr>
          <p:spPr>
            <a:xfrm>
              <a:off x="745821" y="4946492"/>
              <a:ext cx="919146" cy="95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Lavado/Secado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feld 223"/>
            <p:cNvSpPr txBox="1"/>
            <p:nvPr/>
          </p:nvSpPr>
          <p:spPr>
            <a:xfrm>
              <a:off x="745819" y="5101005"/>
              <a:ext cx="2077365" cy="7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Pequeños Aparatos Electrodomésticos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feld 226"/>
            <p:cNvSpPr txBox="1"/>
            <p:nvPr/>
          </p:nvSpPr>
          <p:spPr>
            <a:xfrm>
              <a:off x="745821" y="5237847"/>
              <a:ext cx="1771989" cy="102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Lavavajillas y bomba de calor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Textfeld 229"/>
            <p:cNvSpPr txBox="1"/>
            <p:nvPr/>
          </p:nvSpPr>
          <p:spPr>
            <a:xfrm>
              <a:off x="745821" y="4800814"/>
              <a:ext cx="63342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smtClean="0">
                  <a:solidFill>
                    <a:sysClr val="windowText" lastClr="000000"/>
                  </a:solidFill>
                </a:rPr>
                <a:t>Lavavajillas</a:t>
              </a:r>
              <a:endParaRPr lang="es-ES" sz="9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feld 230"/>
            <p:cNvSpPr txBox="1"/>
            <p:nvPr/>
          </p:nvSpPr>
          <p:spPr>
            <a:xfrm>
              <a:off x="577903" y="4308986"/>
              <a:ext cx="814830" cy="115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b="1" dirty="0" smtClean="0">
                  <a:solidFill>
                    <a:sysClr val="windowText" lastClr="000000"/>
                  </a:solidFill>
                </a:rPr>
                <a:t>Fábricas:</a:t>
              </a:r>
              <a:endParaRPr lang="es-ES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feld 232"/>
            <p:cNvSpPr txBox="1"/>
            <p:nvPr/>
          </p:nvSpPr>
          <p:spPr>
            <a:xfrm>
              <a:off x="739078" y="5755265"/>
              <a:ext cx="919146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Oficinas centrales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Ellipse 233"/>
            <p:cNvSpPr/>
            <p:nvPr/>
          </p:nvSpPr>
          <p:spPr bwMode="auto">
            <a:xfrm>
              <a:off x="613555" y="5786082"/>
              <a:ext cx="36411" cy="3641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feld 235"/>
            <p:cNvSpPr txBox="1"/>
            <p:nvPr/>
          </p:nvSpPr>
          <p:spPr>
            <a:xfrm>
              <a:off x="739077" y="5580785"/>
              <a:ext cx="1094905" cy="9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sz="900" dirty="0" smtClean="0">
                  <a:solidFill>
                    <a:sysClr val="windowText" lastClr="000000"/>
                  </a:solidFill>
                </a:rPr>
                <a:t>Sede central del grupo</a:t>
              </a:r>
              <a:endParaRPr lang="es-E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Stern mit 10 Zacken 236"/>
            <p:cNvSpPr/>
            <p:nvPr/>
          </p:nvSpPr>
          <p:spPr bwMode="auto">
            <a:xfrm>
              <a:off x="578923" y="5598428"/>
              <a:ext cx="105673" cy="105674"/>
            </a:xfrm>
            <a:prstGeom prst="star10">
              <a:avLst>
                <a:gd name="adj" fmla="val 25470"/>
                <a:gd name="hf" fmla="val 105146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2799"/>
            <p:cNvSpPr>
              <a:spLocks/>
            </p:cNvSpPr>
            <p:nvPr/>
          </p:nvSpPr>
          <p:spPr bwMode="auto">
            <a:xfrm flipH="1">
              <a:off x="585667" y="4511552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799_"/>
            <p:cNvSpPr>
              <a:spLocks/>
            </p:cNvSpPr>
            <p:nvPr/>
          </p:nvSpPr>
          <p:spPr bwMode="auto">
            <a:xfrm flipH="1">
              <a:off x="585667" y="4663973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61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799__"/>
            <p:cNvSpPr>
              <a:spLocks/>
            </p:cNvSpPr>
            <p:nvPr/>
          </p:nvSpPr>
          <p:spPr bwMode="auto">
            <a:xfrm flipH="1">
              <a:off x="585667" y="4955328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66E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799___"/>
            <p:cNvSpPr>
              <a:spLocks/>
            </p:cNvSpPr>
            <p:nvPr/>
          </p:nvSpPr>
          <p:spPr bwMode="auto">
            <a:xfrm flipH="1">
              <a:off x="585667" y="5101005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0079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2799____"/>
            <p:cNvSpPr>
              <a:spLocks/>
            </p:cNvSpPr>
            <p:nvPr/>
          </p:nvSpPr>
          <p:spPr bwMode="auto">
            <a:xfrm flipH="1">
              <a:off x="585667" y="5246684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AE2C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2799_____"/>
            <p:cNvSpPr>
              <a:spLocks/>
            </p:cNvSpPr>
            <p:nvPr/>
          </p:nvSpPr>
          <p:spPr bwMode="auto">
            <a:xfrm flipH="1">
              <a:off x="585667" y="4809651"/>
              <a:ext cx="105673" cy="93857"/>
            </a:xfrm>
            <a:custGeom>
              <a:avLst/>
              <a:gdLst>
                <a:gd name="T0" fmla="*/ 534 w 534"/>
                <a:gd name="T1" fmla="*/ 269 h 474"/>
                <a:gd name="T2" fmla="*/ 415 w 534"/>
                <a:gd name="T3" fmla="*/ 148 h 474"/>
                <a:gd name="T4" fmla="*/ 401 w 534"/>
                <a:gd name="T5" fmla="*/ 142 h 474"/>
                <a:gd name="T6" fmla="*/ 381 w 534"/>
                <a:gd name="T7" fmla="*/ 161 h 474"/>
                <a:gd name="T8" fmla="*/ 381 w 534"/>
                <a:gd name="T9" fmla="*/ 161 h 474"/>
                <a:gd name="T10" fmla="*/ 381 w 534"/>
                <a:gd name="T11" fmla="*/ 263 h 474"/>
                <a:gd name="T12" fmla="*/ 268 w 534"/>
                <a:gd name="T13" fmla="*/ 148 h 474"/>
                <a:gd name="T14" fmla="*/ 254 w 534"/>
                <a:gd name="T15" fmla="*/ 142 h 474"/>
                <a:gd name="T16" fmla="*/ 234 w 534"/>
                <a:gd name="T17" fmla="*/ 161 h 474"/>
                <a:gd name="T18" fmla="*/ 234 w 534"/>
                <a:gd name="T19" fmla="*/ 161 h 474"/>
                <a:gd name="T20" fmla="*/ 234 w 534"/>
                <a:gd name="T21" fmla="*/ 265 h 474"/>
                <a:gd name="T22" fmla="*/ 121 w 534"/>
                <a:gd name="T23" fmla="*/ 150 h 474"/>
                <a:gd name="T24" fmla="*/ 121 w 534"/>
                <a:gd name="T25" fmla="*/ 45 h 474"/>
                <a:gd name="T26" fmla="*/ 76 w 534"/>
                <a:gd name="T27" fmla="*/ 0 h 474"/>
                <a:gd name="T28" fmla="*/ 45 w 534"/>
                <a:gd name="T29" fmla="*/ 0 h 474"/>
                <a:gd name="T30" fmla="*/ 0 w 534"/>
                <a:gd name="T31" fmla="*/ 40 h 474"/>
                <a:gd name="T32" fmla="*/ 0 w 534"/>
                <a:gd name="T33" fmla="*/ 419 h 474"/>
                <a:gd name="T34" fmla="*/ 50 w 534"/>
                <a:gd name="T35" fmla="*/ 474 h 474"/>
                <a:gd name="T36" fmla="*/ 484 w 534"/>
                <a:gd name="T37" fmla="*/ 474 h 474"/>
                <a:gd name="T38" fmla="*/ 534 w 534"/>
                <a:gd name="T39" fmla="*/ 424 h 474"/>
                <a:gd name="T40" fmla="*/ 534 w 534"/>
                <a:gd name="T41" fmla="*/ 26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474">
                  <a:moveTo>
                    <a:pt x="534" y="269"/>
                  </a:moveTo>
                  <a:cubicBezTo>
                    <a:pt x="415" y="148"/>
                    <a:pt x="415" y="148"/>
                    <a:pt x="415" y="148"/>
                  </a:cubicBezTo>
                  <a:cubicBezTo>
                    <a:pt x="411" y="144"/>
                    <a:pt x="406" y="142"/>
                    <a:pt x="401" y="142"/>
                  </a:cubicBezTo>
                  <a:cubicBezTo>
                    <a:pt x="390" y="142"/>
                    <a:pt x="381" y="150"/>
                    <a:pt x="381" y="161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263"/>
                    <a:pt x="381" y="263"/>
                    <a:pt x="381" y="263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4" y="144"/>
                    <a:pt x="259" y="142"/>
                    <a:pt x="254" y="142"/>
                  </a:cubicBezTo>
                  <a:cubicBezTo>
                    <a:pt x="243" y="142"/>
                    <a:pt x="234" y="150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20"/>
                    <a:pt x="101" y="0"/>
                    <a:pt x="7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0" y="451"/>
                    <a:pt x="23" y="474"/>
                    <a:pt x="50" y="474"/>
                  </a:cubicBezTo>
                  <a:cubicBezTo>
                    <a:pt x="484" y="474"/>
                    <a:pt x="484" y="474"/>
                    <a:pt x="484" y="474"/>
                  </a:cubicBezTo>
                  <a:cubicBezTo>
                    <a:pt x="511" y="474"/>
                    <a:pt x="534" y="451"/>
                    <a:pt x="534" y="424"/>
                  </a:cubicBezTo>
                  <a:cubicBezTo>
                    <a:pt x="534" y="269"/>
                    <a:pt x="534" y="269"/>
                    <a:pt x="534" y="269"/>
                  </a:cubicBezTo>
                  <a:close/>
                </a:path>
              </a:pathLst>
            </a:custGeom>
            <a:solidFill>
              <a:srgbClr val="EF40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38" name="37 Conector recto"/>
          <p:cNvCxnSpPr/>
          <p:nvPr/>
        </p:nvCxnSpPr>
        <p:spPr bwMode="auto">
          <a:xfrm>
            <a:off x="610047" y="5835015"/>
            <a:ext cx="10282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BSH España, sólida implantación en el país</a:t>
            </a:r>
            <a:endParaRPr lang="en-US" dirty="0"/>
          </a:p>
        </p:txBody>
      </p:sp>
      <p:sp>
        <p:nvSpPr>
          <p:cNvPr id="39" name="38 Rectángulo"/>
          <p:cNvSpPr/>
          <p:nvPr/>
        </p:nvSpPr>
        <p:spPr bwMode="auto">
          <a:xfrm>
            <a:off x="381000" y="1620838"/>
            <a:ext cx="8833875" cy="84042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40 Rectángulo"/>
          <p:cNvSpPr/>
          <p:nvPr/>
        </p:nvSpPr>
        <p:spPr bwMode="auto">
          <a:xfrm>
            <a:off x="577775" y="1719898"/>
            <a:ext cx="1332197" cy="6424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2000" dirty="0">
                <a:solidFill>
                  <a:srgbClr val="000000"/>
                </a:solidFill>
                <a:cs typeface="Arial" charset="0"/>
                <a:sym typeface="Arial" charset="0"/>
              </a:rPr>
              <a:t>3.910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/>
            </a:r>
            <a:b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empleados (*)</a:t>
            </a:r>
          </a:p>
        </p:txBody>
      </p:sp>
      <p:sp>
        <p:nvSpPr>
          <p:cNvPr id="42" name="41 Rectángulo"/>
          <p:cNvSpPr/>
          <p:nvPr/>
        </p:nvSpPr>
        <p:spPr bwMode="auto">
          <a:xfrm>
            <a:off x="2701418" y="1699252"/>
            <a:ext cx="2914205" cy="7301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2000" dirty="0">
                <a:solidFill>
                  <a:srgbClr val="000000"/>
                </a:solidFill>
                <a:cs typeface="Arial" charset="0"/>
                <a:sym typeface="Arial" charset="0"/>
              </a:rPr>
              <a:t>7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 fábricas,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Arial" charset="0"/>
              </a:rPr>
              <a:t> 2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centros operativos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,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1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centro logístico en PLA-ZA  </a:t>
            </a:r>
            <a:endParaRPr lang="es-ES" sz="14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47" name="Straight Connector 53"/>
          <p:cNvCxnSpPr/>
          <p:nvPr/>
        </p:nvCxnSpPr>
        <p:spPr>
          <a:xfrm>
            <a:off x="2305695" y="1719898"/>
            <a:ext cx="0" cy="6424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 bwMode="auto">
          <a:xfrm>
            <a:off x="386320" y="2461260"/>
            <a:ext cx="88285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 bwMode="auto">
          <a:xfrm>
            <a:off x="4657107" y="3213102"/>
            <a:ext cx="750281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Santander</a:t>
            </a:r>
          </a:p>
        </p:txBody>
      </p:sp>
      <p:sp>
        <p:nvSpPr>
          <p:cNvPr id="54" name="53 Rectángulo"/>
          <p:cNvSpPr/>
          <p:nvPr/>
        </p:nvSpPr>
        <p:spPr bwMode="auto">
          <a:xfrm>
            <a:off x="5137917" y="3532770"/>
            <a:ext cx="507685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Vitoria</a:t>
            </a:r>
          </a:p>
        </p:txBody>
      </p:sp>
      <p:sp>
        <p:nvSpPr>
          <p:cNvPr id="55" name="54 Rectángulo"/>
          <p:cNvSpPr/>
          <p:nvPr/>
        </p:nvSpPr>
        <p:spPr bwMode="auto">
          <a:xfrm>
            <a:off x="5275655" y="3788840"/>
            <a:ext cx="528524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Estella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55 Rectángulo"/>
          <p:cNvSpPr/>
          <p:nvPr/>
        </p:nvSpPr>
        <p:spPr bwMode="auto">
          <a:xfrm>
            <a:off x="6104697" y="3555072"/>
            <a:ext cx="528524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Huarte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56 Rectángulo"/>
          <p:cNvSpPr/>
          <p:nvPr/>
        </p:nvSpPr>
        <p:spPr bwMode="auto">
          <a:xfrm>
            <a:off x="6275683" y="3774565"/>
            <a:ext cx="642337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Esquiroz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57 Rectángulo"/>
          <p:cNvSpPr/>
          <p:nvPr/>
        </p:nvSpPr>
        <p:spPr bwMode="auto">
          <a:xfrm>
            <a:off x="5694781" y="4017836"/>
            <a:ext cx="684015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Zaragoza</a:t>
            </a:r>
          </a:p>
        </p:txBody>
      </p:sp>
      <p:sp>
        <p:nvSpPr>
          <p:cNvPr id="59" name="58 Rectángulo"/>
          <p:cNvSpPr/>
          <p:nvPr/>
        </p:nvSpPr>
        <p:spPr bwMode="auto">
          <a:xfrm>
            <a:off x="6686722" y="4017836"/>
            <a:ext cx="733709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 Cartuja</a:t>
            </a:r>
          </a:p>
        </p:txBody>
      </p:sp>
      <p:sp>
        <p:nvSpPr>
          <p:cNvPr id="60" name="59 Rectángulo"/>
          <p:cNvSpPr/>
          <p:nvPr/>
        </p:nvSpPr>
        <p:spPr bwMode="auto">
          <a:xfrm>
            <a:off x="6493434" y="4276927"/>
            <a:ext cx="781799" cy="153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Montañana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61 Rectángulo"/>
          <p:cNvSpPr/>
          <p:nvPr/>
        </p:nvSpPr>
        <p:spPr bwMode="auto">
          <a:xfrm>
            <a:off x="6407070" y="1719898"/>
            <a:ext cx="2577730" cy="6424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84238">
              <a:lnSpc>
                <a:spcPct val="95000"/>
              </a:lnSpc>
              <a:buClr>
                <a:srgbClr val="808080"/>
              </a:buClr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305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centros especializados 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/>
            </a:r>
            <a:b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de Servicio BSH </a:t>
            </a:r>
            <a:r>
              <a:rPr lang="es-ES" sz="1400" dirty="0">
                <a:solidFill>
                  <a:srgbClr val="000000"/>
                </a:solidFill>
                <a:cs typeface="Arial" charset="0"/>
                <a:sym typeface="Arial" charset="0"/>
              </a:rPr>
              <a:t>al </a:t>
            </a:r>
            <a:r>
              <a:rPr lang="es-ES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Cliente</a:t>
            </a:r>
            <a:endParaRPr lang="es-ES" sz="14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69" name="Straight Connector 53_"/>
          <p:cNvCxnSpPr/>
          <p:nvPr/>
        </p:nvCxnSpPr>
        <p:spPr>
          <a:xfrm>
            <a:off x="6011346" y="1719898"/>
            <a:ext cx="0" cy="6424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577775" y="2609850"/>
            <a:ext cx="3756100" cy="6994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eaLnBrk="0" hangingPunct="0"/>
            <a:r>
              <a:rPr lang="es-ES" sz="1800" b="1" dirty="0"/>
              <a:t>BSH </a:t>
            </a:r>
            <a:r>
              <a:rPr lang="es-ES" sz="1800" b="1" dirty="0" smtClean="0"/>
              <a:t>lidera el </a:t>
            </a:r>
            <a:r>
              <a:rPr lang="es-ES" sz="1800" b="1" dirty="0"/>
              <a:t>mercado</a:t>
            </a:r>
            <a:br>
              <a:rPr lang="es-ES" sz="1800" b="1" dirty="0"/>
            </a:br>
            <a:r>
              <a:rPr lang="es-ES" sz="1800" b="1" dirty="0"/>
              <a:t>español </a:t>
            </a:r>
            <a:r>
              <a:rPr lang="es-ES" sz="1800" b="1" dirty="0" smtClean="0"/>
              <a:t>de electrodomésticos</a:t>
            </a:r>
            <a:endParaRPr lang="es-E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BSH\Comunicacion_Corporativa\2014_04_Dossier_BSH_2014\01_imagers\Ambiente extracción techo 2013 resty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/>
        </p:blipFill>
        <p:spPr bwMode="auto">
          <a:xfrm flipH="1">
            <a:off x="3675059" y="1727586"/>
            <a:ext cx="2158102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BSH\Comunicacion_Corporativa\2014_04_Dossier_BSH_2014\01_imagers\JAS_Balay_Foto_24_00029 X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4" b="16971"/>
          <a:stretch/>
        </p:blipFill>
        <p:spPr bwMode="auto">
          <a:xfrm>
            <a:off x="6610875" y="1727585"/>
            <a:ext cx="2158102" cy="17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_" descr="E:\BSH\publicidad\01_Siemens\2014_02_Formación_MKM_ZGZ\01_images\Cocina_Siemens_lar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58617" b="19634"/>
          <a:stretch/>
        </p:blipFill>
        <p:spPr bwMode="auto">
          <a:xfrm>
            <a:off x="739243" y="1727586"/>
            <a:ext cx="2158102" cy="17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En BSH construimos marcas fuertes</a:t>
            </a:r>
          </a:p>
        </p:txBody>
      </p:sp>
      <p:cxnSp>
        <p:nvCxnSpPr>
          <p:cNvPr id="23" name="Straight Connector 53"/>
          <p:cNvCxnSpPr/>
          <p:nvPr/>
        </p:nvCxnSpPr>
        <p:spPr>
          <a:xfrm>
            <a:off x="3286202" y="1630363"/>
            <a:ext cx="0" cy="448586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4"/>
          <p:cNvCxnSpPr/>
          <p:nvPr/>
        </p:nvCxnSpPr>
        <p:spPr>
          <a:xfrm>
            <a:off x="6222018" y="1630363"/>
            <a:ext cx="0" cy="4485865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1023078" y="3654611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smtClean="0">
                <a:solidFill>
                  <a:schemeClr val="tx1"/>
                </a:solidFill>
                <a:latin typeface="+mj-lt"/>
              </a:rPr>
              <a:t>Marcas </a:t>
            </a:r>
            <a:r>
              <a:rPr lang="es-ES" sz="2000" b="1" smtClean="0">
                <a:solidFill>
                  <a:schemeClr val="tx1"/>
                </a:solidFill>
                <a:latin typeface="+mj-lt"/>
              </a:rPr>
              <a:t>principales</a:t>
            </a:r>
            <a:endParaRPr lang="es-ES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42"/>
          <p:cNvSpPr/>
          <p:nvPr/>
        </p:nvSpPr>
        <p:spPr>
          <a:xfrm>
            <a:off x="3675059" y="3493007"/>
            <a:ext cx="2158102" cy="857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52" name="Rectangle 42_"/>
          <p:cNvSpPr/>
          <p:nvPr/>
        </p:nvSpPr>
        <p:spPr>
          <a:xfrm>
            <a:off x="6610875" y="3493007"/>
            <a:ext cx="2158102" cy="857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53" name="Rectangle 42__"/>
          <p:cNvSpPr/>
          <p:nvPr/>
        </p:nvSpPr>
        <p:spPr>
          <a:xfrm>
            <a:off x="739243" y="3493007"/>
            <a:ext cx="2158102" cy="857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54" name="Content Placeholder 2_"/>
          <p:cNvSpPr txBox="1">
            <a:spLocks/>
          </p:cNvSpPr>
          <p:nvPr/>
        </p:nvSpPr>
        <p:spPr>
          <a:xfrm>
            <a:off x="3958895" y="3654611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smtClean="0">
                <a:solidFill>
                  <a:schemeClr val="tx1"/>
                </a:solidFill>
                <a:latin typeface="+mj-lt"/>
              </a:rPr>
              <a:t>Marcas </a:t>
            </a:r>
            <a:r>
              <a:rPr lang="es-ES" sz="2000" b="1" smtClean="0">
                <a:solidFill>
                  <a:schemeClr val="tx1"/>
                </a:solidFill>
                <a:latin typeface="+mj-lt"/>
              </a:rPr>
              <a:t>especiales</a:t>
            </a:r>
            <a:endParaRPr lang="es-ES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Content Placeholder 2__"/>
          <p:cNvSpPr txBox="1">
            <a:spLocks/>
          </p:cNvSpPr>
          <p:nvPr/>
        </p:nvSpPr>
        <p:spPr>
          <a:xfrm>
            <a:off x="6894712" y="3654611"/>
            <a:ext cx="1590430" cy="36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smtClean="0">
                <a:solidFill>
                  <a:schemeClr val="tx1"/>
                </a:solidFill>
                <a:latin typeface="+mj-lt"/>
              </a:rPr>
              <a:t>Marcas </a:t>
            </a:r>
            <a:r>
              <a:rPr lang="es-ES" sz="2000" b="1" smtClean="0">
                <a:solidFill>
                  <a:schemeClr val="tx1"/>
                </a:solidFill>
                <a:latin typeface="+mj-lt"/>
              </a:rPr>
              <a:t>regionales</a:t>
            </a:r>
            <a:endParaRPr lang="es-ES" sz="20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7" name="Picture 4" descr="GG_vectori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32" b="-37132"/>
          <a:stretch>
            <a:fillRect/>
          </a:stretch>
        </p:blipFill>
        <p:spPr bwMode="auto">
          <a:xfrm>
            <a:off x="3929483" y="4603624"/>
            <a:ext cx="1649254" cy="4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_" descr="logo_siem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5" t="-10902" r="-2525" b="-10902"/>
          <a:stretch>
            <a:fillRect/>
          </a:stretch>
        </p:blipFill>
        <p:spPr bwMode="auto">
          <a:xfrm>
            <a:off x="990261" y="4698719"/>
            <a:ext cx="1656067" cy="3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61 Conector recto"/>
          <p:cNvCxnSpPr/>
          <p:nvPr/>
        </p:nvCxnSpPr>
        <p:spPr bwMode="auto">
          <a:xfrm>
            <a:off x="1023464" y="4461495"/>
            <a:ext cx="158965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62 Conector recto"/>
          <p:cNvCxnSpPr/>
          <p:nvPr/>
        </p:nvCxnSpPr>
        <p:spPr bwMode="auto">
          <a:xfrm>
            <a:off x="3959281" y="4461495"/>
            <a:ext cx="158965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Conector recto"/>
          <p:cNvCxnSpPr/>
          <p:nvPr/>
        </p:nvCxnSpPr>
        <p:spPr bwMode="auto">
          <a:xfrm>
            <a:off x="6895098" y="4461495"/>
            <a:ext cx="158965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__" descr="\\monna002\datos_zgz\MK_N\1- MARCA\_2013\Imagen corporativa\Logos\Logo NEFF sin claim\NEFF-LOGO_2009 ESP 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9248" y="5172826"/>
            <a:ext cx="1589725" cy="441687"/>
          </a:xfrm>
          <a:prstGeom prst="rect">
            <a:avLst/>
          </a:prstGeom>
          <a:noFill/>
        </p:spPr>
      </p:pic>
      <p:pic>
        <p:nvPicPr>
          <p:cNvPr id="30" name="Picture 3__" descr="00_BOSCH_logo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546" y="5196064"/>
            <a:ext cx="1639497" cy="4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D7298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_" descr="E:\BSH\Comunicacion_Corporativa\2014_04_Dossier_BSH_2014\01_imagers\logo_bal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98" y="4607701"/>
            <a:ext cx="1616309" cy="5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38 Imagen" descr="Logo rojo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20437" y="5675482"/>
            <a:ext cx="942934" cy="44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platzhalter 88"/>
          <p:cNvSpPr>
            <a:spLocks noGrp="1"/>
          </p:cNvSpPr>
          <p:nvPr>
            <p:ph type="body" sz="quarter" idx="10"/>
          </p:nvPr>
        </p:nvSpPr>
        <p:spPr>
          <a:xfrm>
            <a:off x="405438" y="1080576"/>
            <a:ext cx="8774998" cy="5040000"/>
          </a:xfrm>
        </p:spPr>
        <p:txBody>
          <a:bodyPr/>
          <a:lstStyle/>
          <a:p>
            <a:pPr>
              <a:buNone/>
            </a:pPr>
            <a:r>
              <a:rPr lang="en-US" sz="2400" u="sng" dirty="0" err="1" smtClean="0"/>
              <a:t>Estrategias</a:t>
            </a:r>
            <a:r>
              <a:rPr lang="en-US" sz="2400" u="sng" dirty="0" smtClean="0"/>
              <a:t> IT en el </a:t>
            </a:r>
            <a:r>
              <a:rPr lang="en-US" sz="2400" u="sng" dirty="0" err="1" smtClean="0"/>
              <a:t>grupo</a:t>
            </a:r>
            <a:r>
              <a:rPr lang="en-US" sz="2400" u="sng" dirty="0" smtClean="0"/>
              <a:t> BSH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s-ES" sz="1400" b="1" dirty="0" smtClean="0"/>
              <a:t>Homogenización de los procesos de negocio</a:t>
            </a:r>
            <a:endParaRPr lang="en-US" sz="1100" dirty="0" smtClean="0"/>
          </a:p>
          <a:p>
            <a:pPr marL="446088" lvl="1"/>
            <a:endParaRPr lang="en-US" dirty="0" smtClean="0"/>
          </a:p>
          <a:p>
            <a:r>
              <a:rPr lang="en-US" sz="1400" b="1" dirty="0" err="1" smtClean="0"/>
              <a:t>Unificación</a:t>
            </a:r>
            <a:r>
              <a:rPr lang="en-US" sz="1400" b="1" dirty="0" smtClean="0"/>
              <a:t> de las </a:t>
            </a:r>
            <a:r>
              <a:rPr lang="en-US" sz="1400" b="1" dirty="0" err="1" smtClean="0"/>
              <a:t>aplicaciones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err="1" smtClean="0"/>
              <a:t>Centralización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virtualización</a:t>
            </a:r>
            <a:endParaRPr lang="en-US" sz="1100" dirty="0" smtClean="0"/>
          </a:p>
          <a:p>
            <a:pPr marL="446088" lvl="1"/>
            <a:endParaRPr lang="en-US" sz="1100" dirty="0" smtClean="0"/>
          </a:p>
          <a:p>
            <a:r>
              <a:rPr lang="es-ES" sz="1400" b="1" dirty="0" smtClean="0"/>
              <a:t>Estándares, estándares, estándares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Servicios compartidos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Pocas (pero potentes) proveedores de la tecnología</a:t>
            </a:r>
          </a:p>
          <a:p>
            <a:endParaRPr lang="es-ES" sz="1400" b="1" dirty="0" smtClean="0"/>
          </a:p>
          <a:p>
            <a:r>
              <a:rPr lang="es-ES" sz="2000" b="1" dirty="0" smtClean="0"/>
              <a:t>Gestión global de recursos distribuidos</a:t>
            </a:r>
          </a:p>
          <a:p>
            <a:pPr>
              <a:buNone/>
            </a:pPr>
            <a:r>
              <a:rPr lang="es-ES" b="1" dirty="0" smtClean="0"/>
              <a:t>     - </a:t>
            </a:r>
            <a:r>
              <a:rPr lang="es-ES" b="1" dirty="0" err="1" smtClean="0"/>
              <a:t>insourcing</a:t>
            </a:r>
            <a:r>
              <a:rPr lang="es-ES" b="1" dirty="0" smtClean="0"/>
              <a:t>, </a:t>
            </a:r>
          </a:p>
          <a:p>
            <a:pPr>
              <a:buNone/>
            </a:pPr>
            <a:r>
              <a:rPr lang="es-ES" b="1" dirty="0" smtClean="0"/>
              <a:t>     - </a:t>
            </a:r>
            <a:r>
              <a:rPr lang="es-ES" b="1" dirty="0" err="1" smtClean="0"/>
              <a:t>nearshore</a:t>
            </a:r>
            <a:endParaRPr lang="en-U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G_xsjVaEOTnuTzf6_Qqg"/>
</p:tagLst>
</file>

<file path=ppt/theme/theme1.xml><?xml version="1.0" encoding="utf-8"?>
<a:theme xmlns:a="http://schemas.openxmlformats.org/drawingml/2006/main" name="BSH-Praesentation">
  <a:themeElements>
    <a:clrScheme name="BSH1 Warm">
      <a:dk1>
        <a:srgbClr val="000000"/>
      </a:dk1>
      <a:lt1>
        <a:srgbClr val="FFFFFF"/>
      </a:lt1>
      <a:dk2>
        <a:srgbClr val="99C8AD"/>
      </a:dk2>
      <a:lt2>
        <a:srgbClr val="E66E0F"/>
      </a:lt2>
      <a:accent1>
        <a:srgbClr val="AA3232"/>
      </a:accent1>
      <a:accent2>
        <a:srgbClr val="96B9DC"/>
      </a:accent2>
      <a:accent3>
        <a:srgbClr val="0050A5"/>
      </a:accent3>
      <a:accent4>
        <a:srgbClr val="F0C896"/>
      </a:accent4>
      <a:accent5>
        <a:srgbClr val="E66E0F"/>
      </a:accent5>
      <a:accent6>
        <a:srgbClr val="99C8AD"/>
      </a:accent6>
      <a:hlink>
        <a:srgbClr val="0050A5"/>
      </a:hlink>
      <a:folHlink>
        <a:srgbClr val="F0C89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99C8AD"/>
        </a:dk2>
        <a:lt2>
          <a:srgbClr val="E66E0F"/>
        </a:lt2>
        <a:accent1>
          <a:srgbClr val="AA3232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D2ADAD"/>
        </a:accent5>
        <a:accent6>
          <a:srgbClr val="87A7C7"/>
        </a:accent6>
        <a:hlink>
          <a:srgbClr val="0050A5"/>
        </a:hlink>
        <a:folHlink>
          <a:srgbClr val="F0C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CDDCF0"/>
        </a:dk2>
        <a:lt2>
          <a:srgbClr val="999999"/>
        </a:lt2>
        <a:accent1>
          <a:srgbClr val="3273B9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CD9"/>
        </a:accent5>
        <a:accent6>
          <a:srgbClr val="87A7C7"/>
        </a:accent6>
        <a:hlink>
          <a:srgbClr val="0050A5"/>
        </a:hlink>
        <a:folHlink>
          <a:srgbClr val="6496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E6E6E6"/>
        </a:dk2>
        <a:lt2>
          <a:srgbClr val="999999"/>
        </a:lt2>
        <a:accent1>
          <a:srgbClr val="666666"/>
        </a:accent1>
        <a:accent2>
          <a:srgbClr val="B3B3B3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A2A2A2"/>
        </a:accent6>
        <a:hlink>
          <a:srgbClr val="80808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7B678C59D6F49B5F65563815CB038" ma:contentTypeVersion="0" ma:contentTypeDescription="Create a new document." ma:contentTypeScope="" ma:versionID="6dbb9fa1b96c89d22f206f5486d1e98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0DA325-CE7F-40C5-846B-B86A468473D1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A7A3E8-0793-4CBE-BD5B-B6B334AD8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05948AB-82F0-413B-A184-62667465E3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1127</Words>
  <Application>Microsoft Office PowerPoint</Application>
  <PresentationFormat>Personalizado</PresentationFormat>
  <Paragraphs>349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Wingdings</vt:lpstr>
      <vt:lpstr>ＭＳ Ｐゴシック</vt:lpstr>
      <vt:lpstr>BSH-Praesentation</vt:lpstr>
      <vt:lpstr>Presentación de PowerPoint</vt:lpstr>
      <vt:lpstr>BSH 2013 en un vistazo   </vt:lpstr>
      <vt:lpstr>BSH de exportador alemán a nº 3 del mundo</vt:lpstr>
      <vt:lpstr>BSH, un grupo global</vt:lpstr>
      <vt:lpstr>BSH España 2013 en un vistazo   </vt:lpstr>
      <vt:lpstr>BSH España: El origen de la compañía</vt:lpstr>
      <vt:lpstr>BSH España, sólida implantación en el país</vt:lpstr>
      <vt:lpstr>En BSH construimos marcas fuertes</vt:lpstr>
      <vt:lpstr>Presentación de PowerPoint</vt:lpstr>
      <vt:lpstr>Presentación de PowerPoint</vt:lpstr>
      <vt:lpstr>Mapa de las principales aplicaciones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Argumentos para la alocación de services y recursos de BSH-IT in España</vt:lpstr>
      <vt:lpstr>Para satisfacer la demanda creciente de profesionales IT altamente cualificados por parte del grupo,  necesitamos:      </vt:lpstr>
      <vt:lpstr>¿Qué tipo de profesional IT buscamos?   </vt:lpstr>
      <vt:lpstr>¿Donde buscamos?   </vt:lpstr>
      <vt:lpstr>¿Problemas encontrados?</vt:lpstr>
      <vt:lpstr>Presentación de PowerPoint</vt:lpstr>
    </vt:vector>
  </TitlesOfParts>
  <Manager>Trost (ZKK); Steenblock (ZGI); Simon (IT-EMEA/TW-W)</Manager>
  <Company>BSH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HANA Roadmap</dc:title>
  <dc:subject>BSH Templates</dc:subject>
  <dc:creator>horstmann</dc:creator>
  <cp:lastModifiedBy>usuario</cp:lastModifiedBy>
  <cp:revision>210</cp:revision>
  <dcterms:created xsi:type="dcterms:W3CDTF">2012-12-20T13:37:33Z</dcterms:created>
  <dcterms:modified xsi:type="dcterms:W3CDTF">2014-10-26T20:37:53Z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Footer">
    <vt:lpwstr>20.09.2010-XXX-Thema des Vortrags I Abt. I</vt:lpwstr>
  </property>
  <property fmtid="{D5CDD505-2E9C-101B-9397-08002B2CF9AE}" pid="3" name="ContentTypeId">
    <vt:lpwstr>0x0101002687B678C59D6F49B5F65563815CB038</vt:lpwstr>
  </property>
</Properties>
</file>